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66" r:id="rId3"/>
    <p:sldId id="280" r:id="rId4"/>
    <p:sldId id="274" r:id="rId5"/>
    <p:sldId id="257" r:id="rId6"/>
    <p:sldId id="258" r:id="rId7"/>
    <p:sldId id="259" r:id="rId8"/>
    <p:sldId id="267" r:id="rId9"/>
    <p:sldId id="275" r:id="rId10"/>
    <p:sldId id="279" r:id="rId11"/>
    <p:sldId id="283" r:id="rId12"/>
    <p:sldId id="264" r:id="rId13"/>
    <p:sldId id="278" r:id="rId14"/>
    <p:sldId id="270" r:id="rId15"/>
    <p:sldId id="281" r:id="rId16"/>
    <p:sldId id="272" r:id="rId17"/>
    <p:sldId id="276" r:id="rId18"/>
    <p:sldId id="265" r:id="rId19"/>
    <p:sldId id="282" r:id="rId20"/>
    <p:sldId id="273"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55" autoAdjust="0"/>
    <p:restoredTop sz="65969" autoAdjust="0"/>
  </p:normalViewPr>
  <p:slideViewPr>
    <p:cSldViewPr snapToGrid="0">
      <p:cViewPr varScale="1">
        <p:scale>
          <a:sx n="45" d="100"/>
          <a:sy n="45" d="100"/>
        </p:scale>
        <p:origin x="1620" y="48"/>
      </p:cViewPr>
      <p:guideLst/>
    </p:cSldViewPr>
  </p:slideViewPr>
  <p:notesTextViewPr>
    <p:cViewPr>
      <p:scale>
        <a:sx n="1" d="1"/>
        <a:sy n="1" d="1"/>
      </p:scale>
      <p:origin x="0" y="0"/>
    </p:cViewPr>
  </p:notesTextViewPr>
  <p:sorterViewPr>
    <p:cViewPr varScale="1">
      <p:scale>
        <a:sx n="100" d="100"/>
        <a:sy n="100" d="100"/>
      </p:scale>
      <p:origin x="0" y="-280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jpeg>
</file>

<file path=ppt/media/image11.jpeg>
</file>

<file path=ppt/media/image12.png>
</file>

<file path=ppt/media/image13.png>
</file>

<file path=ppt/media/image14.jpeg>
</file>

<file path=ppt/media/image15.jpg>
</file>

<file path=ppt/media/image2.png>
</file>

<file path=ppt/media/image3.png>
</file>

<file path=ppt/media/image4.jpeg>
</file>

<file path=ppt/media/image5.tmp>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FF881A-E8A1-4AED-9FC3-642933C803DF}" type="datetimeFigureOut">
              <a:rPr lang="en-US" smtClean="0"/>
              <a:t>6/25/2019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FE31D8-64F9-4F51-ADA7-E9B929D0F5A1}" type="slidenum">
              <a:rPr lang="en-US" smtClean="0"/>
              <a:t>‹#›</a:t>
            </a:fld>
            <a:endParaRPr lang="en-US"/>
          </a:p>
        </p:txBody>
      </p:sp>
    </p:spTree>
    <p:extLst>
      <p:ext uri="{BB962C8B-B14F-4D97-AF65-F5344CB8AC3E}">
        <p14:creationId xmlns:p14="http://schemas.microsoft.com/office/powerpoint/2010/main" val="637958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Andrea Basche, started at UNL in teaching and research Dec 2017 so just into my second year</a:t>
            </a:r>
          </a:p>
          <a:p>
            <a:r>
              <a:rPr lang="en-US" baseline="0" dirty="0" smtClean="0"/>
              <a:t>Went to ISU for grad school where I did work on CCs</a:t>
            </a:r>
          </a:p>
          <a:p>
            <a:r>
              <a:rPr lang="en-US" baseline="0" dirty="0" smtClean="0"/>
              <a:t>Going to talk today about cover crops and weeds… know you’ve already heard some about them today but really want to emphasize on the weed control opportunities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Want to start by getting you a little bit involved –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1</a:t>
            </a:fld>
            <a:endParaRPr lang="en-US"/>
          </a:p>
        </p:txBody>
      </p:sp>
    </p:spTree>
    <p:extLst>
      <p:ext uri="{BB962C8B-B14F-4D97-AF65-F5344CB8AC3E}">
        <p14:creationId xmlns:p14="http://schemas.microsoft.com/office/powerpoint/2010/main" val="33345691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Wanted to briefly mention a</a:t>
            </a:r>
            <a:r>
              <a:rPr lang="en-US" baseline="0" dirty="0" smtClean="0"/>
              <a:t> few more details about the experiment from Nebraska</a:t>
            </a:r>
            <a:endParaRPr lang="en-US" dirty="0" smtClean="0"/>
          </a:p>
          <a:p>
            <a:r>
              <a:rPr lang="en-US" dirty="0" smtClean="0"/>
              <a:t>Sandy loam soil generally – at NP producer and research</a:t>
            </a:r>
            <a:r>
              <a:rPr lang="en-US" baseline="0" dirty="0" smtClean="0"/>
              <a:t> station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CC drilled</a:t>
            </a:r>
            <a:r>
              <a:rPr lang="en-US" baseline="0" dirty="0" smtClean="0"/>
              <a:t> post harvest (one in Oct and one in Sept) -67 to 94 kg/ha – 60-80 </a:t>
            </a:r>
            <a:r>
              <a:rPr lang="en-US" baseline="0" dirty="0" err="1" smtClean="0"/>
              <a:t>lbs</a:t>
            </a:r>
            <a:r>
              <a:rPr lang="en-US" baseline="0" dirty="0" smtClean="0"/>
              <a:t>/acre</a:t>
            </a:r>
            <a:endParaRPr lang="en-US" dirty="0" smtClean="0"/>
          </a:p>
          <a:p>
            <a:endParaRPr lang="en-US" baseline="0" dirty="0" smtClean="0"/>
          </a:p>
          <a:p>
            <a:r>
              <a:rPr lang="en-US" baseline="0" dirty="0" smtClean="0"/>
              <a:t>Really good weed suppression &gt;90% reductions in weeds</a:t>
            </a:r>
            <a:endParaRPr lang="en-US" dirty="0" smtClean="0"/>
          </a:p>
        </p:txBody>
      </p:sp>
      <p:sp>
        <p:nvSpPr>
          <p:cNvPr id="4" name="Slide Number Placeholder 3"/>
          <p:cNvSpPr>
            <a:spLocks noGrp="1"/>
          </p:cNvSpPr>
          <p:nvPr>
            <p:ph type="sldNum" sz="quarter" idx="10"/>
          </p:nvPr>
        </p:nvSpPr>
        <p:spPr/>
        <p:txBody>
          <a:bodyPr/>
          <a:lstStyle/>
          <a:p>
            <a:fld id="{71FE31D8-64F9-4F51-ADA7-E9B929D0F5A1}" type="slidenum">
              <a:rPr lang="en-US" smtClean="0"/>
              <a:t>12</a:t>
            </a:fld>
            <a:endParaRPr lang="en-US"/>
          </a:p>
        </p:txBody>
      </p:sp>
    </p:spTree>
    <p:extLst>
      <p:ext uri="{BB962C8B-B14F-4D97-AF65-F5344CB8AC3E}">
        <p14:creationId xmlns:p14="http://schemas.microsoft.com/office/powerpoint/2010/main" val="7051414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Expt</a:t>
            </a:r>
            <a:r>
              <a:rPr lang="en-US" dirty="0" smtClean="0"/>
              <a:t> conducted from 1994-1996</a:t>
            </a:r>
          </a:p>
          <a:p>
            <a:r>
              <a:rPr lang="en-US" dirty="0" smtClean="0"/>
              <a:t>Reads a lot like something we’d do today</a:t>
            </a:r>
          </a:p>
          <a:p>
            <a:r>
              <a:rPr lang="en-US" dirty="0" smtClean="0"/>
              <a:t>Drilled cover crops in Sept after corn silage</a:t>
            </a:r>
          </a:p>
          <a:p>
            <a:r>
              <a:rPr lang="en-US" dirty="0" smtClean="0"/>
              <a:t>Planted</a:t>
            </a:r>
            <a:r>
              <a:rPr lang="en-US" baseline="0" dirty="0" smtClean="0"/>
              <a:t> soybean the following year</a:t>
            </a:r>
          </a:p>
          <a:p>
            <a:r>
              <a:rPr lang="en-US" baseline="0" dirty="0" smtClean="0"/>
              <a:t>Measured</a:t>
            </a:r>
            <a:endParaRPr lang="en-US" dirty="0" smtClean="0"/>
          </a:p>
          <a:p>
            <a:endParaRPr lang="en-US" dirty="0" smtClean="0"/>
          </a:p>
          <a:p>
            <a:r>
              <a:rPr lang="en-US" dirty="0" smtClean="0"/>
              <a:t>KS study – 8/9 measurements of weed biomass went down</a:t>
            </a:r>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13</a:t>
            </a:fld>
            <a:endParaRPr lang="en-US"/>
          </a:p>
        </p:txBody>
      </p:sp>
    </p:spTree>
    <p:extLst>
      <p:ext uri="{BB962C8B-B14F-4D97-AF65-F5344CB8AC3E}">
        <p14:creationId xmlns:p14="http://schemas.microsoft.com/office/powerpoint/2010/main" val="3964106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In fall 201 1, cotton and soybean consultants from Arkansas, Louisiana, Mississippi, and Tennessee were surveyed through direct mail and on-farm visits, and rice consultants from Arkansas and Mississippi were surveyed through direct mail to assess the importance and level of implementation of herbicide resistance best management practices (HR-BMPs) for herbicide-resistant weeds. Proper herbicide timing, clean start with no weeds at planting, application of multiple effective herbicide modes of action, use of full labeled herbicide rates, and prevention of crop weed seed production with importance rating of &gt; 4.6 out of 5.0 were perceived as the most important HR-BMPs in all crops. Purchase of certified rice seed was on 90% of scouted hectares. In contrast, least important HR-BMPs as perceived by consultants with importance ratings of &lt; 4.0 in cotton, &lt; 3.7 in rice, and &lt; 3.8 in soybean were cultural practices such as manual removal of weeds; tillage including disking, cultivation, or deep tillage; narrow (&lt; 50 cm)-row crops, cover crops, and altered planting date </a:t>
            </a:r>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16</a:t>
            </a:fld>
            <a:endParaRPr lang="en-US"/>
          </a:p>
        </p:txBody>
      </p:sp>
    </p:spTree>
    <p:extLst>
      <p:ext uri="{BB962C8B-B14F-4D97-AF65-F5344CB8AC3E}">
        <p14:creationId xmlns:p14="http://schemas.microsoft.com/office/powerpoint/2010/main" val="15598246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surveys</a:t>
            </a:r>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17</a:t>
            </a:fld>
            <a:endParaRPr lang="en-US"/>
          </a:p>
        </p:txBody>
      </p:sp>
    </p:spTree>
    <p:extLst>
      <p:ext uri="{BB962C8B-B14F-4D97-AF65-F5344CB8AC3E}">
        <p14:creationId xmlns:p14="http://schemas.microsoft.com/office/powerpoint/2010/main" val="207266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MOA – another way to think about ccs</a:t>
            </a:r>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20</a:t>
            </a:fld>
            <a:endParaRPr lang="en-US"/>
          </a:p>
        </p:txBody>
      </p:sp>
    </p:spTree>
    <p:extLst>
      <p:ext uri="{BB962C8B-B14F-4D97-AF65-F5344CB8AC3E}">
        <p14:creationId xmlns:p14="http://schemas.microsoft.com/office/powerpoint/2010/main" val="1372526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21</a:t>
            </a:fld>
            <a:endParaRPr lang="en-US"/>
          </a:p>
        </p:txBody>
      </p:sp>
    </p:spTree>
    <p:extLst>
      <p:ext uri="{BB962C8B-B14F-4D97-AF65-F5344CB8AC3E}">
        <p14:creationId xmlns:p14="http://schemas.microsoft.com/office/powerpoint/2010/main" val="2641786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Thank you. </a:t>
            </a:r>
          </a:p>
          <a:p>
            <a:r>
              <a:rPr lang="en-US" baseline="0" dirty="0" smtClean="0"/>
              <a:t>Glad to see that some of you have experience w/ cover crops</a:t>
            </a:r>
          </a:p>
          <a:p>
            <a:r>
              <a:rPr lang="en-US" baseline="0" dirty="0" smtClean="0"/>
              <a:t>Not surprised that most folks do not immediately associate their benefits for weed control</a:t>
            </a:r>
          </a:p>
          <a:p>
            <a:r>
              <a:rPr lang="en-US" baseline="0" dirty="0" smtClean="0"/>
              <a:t>Will share what we’ve learned in doing a review of research across CB and see what you think might be more opportunities for their use in this arena</a:t>
            </a:r>
            <a:endParaRPr lang="en-US" dirty="0" smtClean="0"/>
          </a:p>
        </p:txBody>
      </p:sp>
      <p:sp>
        <p:nvSpPr>
          <p:cNvPr id="4" name="Slide Number Placeholder 3"/>
          <p:cNvSpPr>
            <a:spLocks noGrp="1"/>
          </p:cNvSpPr>
          <p:nvPr>
            <p:ph type="sldNum" sz="quarter" idx="10"/>
          </p:nvPr>
        </p:nvSpPr>
        <p:spPr/>
        <p:txBody>
          <a:bodyPr/>
          <a:lstStyle/>
          <a:p>
            <a:fld id="{71FE31D8-64F9-4F51-ADA7-E9B929D0F5A1}" type="slidenum">
              <a:rPr lang="en-US" smtClean="0"/>
              <a:t>2</a:t>
            </a:fld>
            <a:endParaRPr lang="en-US"/>
          </a:p>
        </p:txBody>
      </p:sp>
    </p:spTree>
    <p:extLst>
      <p:ext uri="{BB962C8B-B14F-4D97-AF65-F5344CB8AC3E}">
        <p14:creationId xmlns:p14="http://schemas.microsoft.com/office/powerpoint/2010/main" val="1580773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4</a:t>
            </a:fld>
            <a:endParaRPr lang="en-US"/>
          </a:p>
        </p:txBody>
      </p:sp>
    </p:spTree>
    <p:extLst>
      <p:ext uri="{BB962C8B-B14F-4D97-AF65-F5344CB8AC3E}">
        <p14:creationId xmlns:p14="http://schemas.microsoft.com/office/powerpoint/2010/main" val="35626241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Why did I embark on this project? I have been working on a review of published research across the CB with colleagues at ISU and PFI</a:t>
            </a:r>
          </a:p>
          <a:p>
            <a:r>
              <a:rPr lang="en-US" sz="1200" dirty="0" err="1" smtClean="0"/>
              <a:t>Ive</a:t>
            </a:r>
            <a:r>
              <a:rPr lang="en-US" sz="1200" baseline="0" dirty="0" smtClean="0"/>
              <a:t> had the </a:t>
            </a:r>
            <a:r>
              <a:rPr lang="en-US" sz="1200" baseline="0" dirty="0" err="1" smtClean="0"/>
              <a:t>opp</a:t>
            </a:r>
            <a:r>
              <a:rPr lang="en-US" sz="1200" baseline="0" dirty="0" smtClean="0"/>
              <a:t> to interact w/ a lot of other professionals around the US working on cover crops and its clear – as you can all imagine that t</a:t>
            </a:r>
            <a:r>
              <a:rPr lang="en-US" sz="1200" dirty="0" smtClean="0"/>
              <a:t>he</a:t>
            </a:r>
            <a:r>
              <a:rPr lang="en-US" sz="1200" baseline="0" dirty="0" smtClean="0"/>
              <a:t> </a:t>
            </a:r>
            <a:r>
              <a:rPr lang="en-US" sz="1200" dirty="0" smtClean="0"/>
              <a:t>Midwestern </a:t>
            </a:r>
            <a:r>
              <a:rPr lang="en-US" sz="1200" dirty="0"/>
              <a:t>Corn Belt is different than </a:t>
            </a:r>
            <a:r>
              <a:rPr lang="en-US" sz="1200" dirty="0" smtClean="0"/>
              <a:t>other places corn and soy are grown in the SE </a:t>
            </a:r>
            <a:r>
              <a:rPr lang="en-US" sz="1200" dirty="0"/>
              <a:t>or MidAtlantic states – we grow </a:t>
            </a:r>
            <a:r>
              <a:rPr lang="en-US" sz="1200" dirty="0" smtClean="0"/>
              <a:t>fairly consistently</a:t>
            </a:r>
            <a:r>
              <a:rPr lang="en-US" sz="1200" baseline="0" dirty="0" smtClean="0"/>
              <a:t> the largest number of corn acres &amp; represents about 80% of national production of corn and soybean</a:t>
            </a:r>
          </a:p>
          <a:p>
            <a:r>
              <a:rPr lang="en-US" sz="1200" baseline="0" dirty="0" smtClean="0"/>
              <a:t>And in many of the CB states the majority of cropped acres are corn/soy</a:t>
            </a:r>
          </a:p>
          <a:p>
            <a:r>
              <a:rPr lang="en-US" sz="1200" baseline="0" dirty="0" smtClean="0"/>
              <a:t>Highly productive region – no doubt, but that has come at the cost of continued soil and water quality degradation- </a:t>
            </a:r>
          </a:p>
          <a:p>
            <a:r>
              <a:rPr lang="en-US" sz="1200" baseline="0" dirty="0" smtClean="0"/>
              <a:t>Not going to say more about that other than cc can close the fall/winter/spring bare soil window BUT what is that impact on weeds. Can cc’s offset herbicide costs and improve short term economics for producers</a:t>
            </a:r>
          </a:p>
          <a:p>
            <a:endParaRPr lang="en-US" sz="1200" baseline="0" dirty="0" smtClean="0"/>
          </a:p>
          <a:p>
            <a:r>
              <a:rPr lang="en-US" sz="1200" dirty="0" smtClean="0"/>
              <a:t>We </a:t>
            </a:r>
            <a:r>
              <a:rPr lang="en-US" sz="1200" dirty="0"/>
              <a:t>think this is a super important question for our region / environment </a:t>
            </a:r>
            <a:r>
              <a:rPr lang="en-US" sz="1200" dirty="0" smtClean="0"/>
              <a:t>/ climate–so </a:t>
            </a:r>
            <a:r>
              <a:rPr lang="en-US" sz="1200" dirty="0"/>
              <a:t>what can cover crops do based on what the data says </a:t>
            </a:r>
            <a:r>
              <a:rPr lang="en-US" sz="1200" dirty="0" smtClean="0"/>
              <a:t>given the limited</a:t>
            </a:r>
            <a:r>
              <a:rPr lang="en-US" sz="1200" baseline="0" dirty="0" smtClean="0"/>
              <a:t> heat units available in that fall window– </a:t>
            </a:r>
            <a:r>
              <a:rPr lang="en-US" sz="1200" baseline="0" dirty="0"/>
              <a:t>hypothesize that we can cut </a:t>
            </a:r>
            <a:r>
              <a:rPr lang="en-US" sz="1200" baseline="0" dirty="0" smtClean="0"/>
              <a:t>costs – farmers tell us this</a:t>
            </a:r>
            <a:endParaRPr lang="en-US" sz="1200" baseline="0" dirty="0"/>
          </a:p>
          <a:p>
            <a:endParaRPr lang="en-US" sz="1200" baseline="0" dirty="0" smtClean="0"/>
          </a:p>
        </p:txBody>
      </p:sp>
      <p:sp>
        <p:nvSpPr>
          <p:cNvPr id="4" name="Slide Number Placeholder 3"/>
          <p:cNvSpPr>
            <a:spLocks noGrp="1"/>
          </p:cNvSpPr>
          <p:nvPr>
            <p:ph type="sldNum" sz="quarter" idx="5"/>
          </p:nvPr>
        </p:nvSpPr>
        <p:spPr/>
        <p:txBody>
          <a:bodyPr/>
          <a:lstStyle/>
          <a:p>
            <a:fld id="{FD99FC0F-F804-7940-B7D1-981A9DD39AA2}" type="slidenum">
              <a:rPr lang="en-US" smtClean="0"/>
              <a:t>5</a:t>
            </a:fld>
            <a:endParaRPr lang="en-US"/>
          </a:p>
        </p:txBody>
      </p:sp>
    </p:spTree>
    <p:extLst>
      <p:ext uri="{BB962C8B-B14F-4D97-AF65-F5344CB8AC3E}">
        <p14:creationId xmlns:p14="http://schemas.microsoft.com/office/powerpoint/2010/main" val="1393481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effectLst/>
              </a:rPr>
              <a:t>Meta-analysis is a quantitative, systematic method to synthesize prior research. The power of such an analysis is that it allows us to investigate overall trends of a particular treatment by combining results from many different experiments. </a:t>
            </a:r>
          </a:p>
          <a:p>
            <a:endParaRPr lang="en-US" dirty="0" smtClean="0"/>
          </a:p>
          <a:p>
            <a:r>
              <a:rPr lang="en-US" dirty="0" smtClean="0"/>
              <a:t>-Search science</a:t>
            </a:r>
            <a:r>
              <a:rPr lang="en-US" baseline="0" dirty="0" smtClean="0"/>
              <a:t> database for previously published research experiments</a:t>
            </a:r>
          </a:p>
          <a:p>
            <a:endParaRPr lang="en-US" baseline="0" dirty="0" smtClean="0"/>
          </a:p>
          <a:p>
            <a:r>
              <a:rPr lang="en-US" baseline="0" dirty="0" smtClean="0"/>
              <a:t>-Only include experiments that collected weed biomass or weed density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fall planted CC, before corn or soy, and that had an experimental design that included treatments and controls only differing in the presence of a cc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Again really allows us to look across range of experiments for patterns</a:t>
            </a:r>
          </a:p>
        </p:txBody>
      </p:sp>
      <p:sp>
        <p:nvSpPr>
          <p:cNvPr id="4" name="Slide Number Placeholder 3"/>
          <p:cNvSpPr>
            <a:spLocks noGrp="1"/>
          </p:cNvSpPr>
          <p:nvPr>
            <p:ph type="sldNum" sz="quarter" idx="10"/>
          </p:nvPr>
        </p:nvSpPr>
        <p:spPr/>
        <p:txBody>
          <a:bodyPr/>
          <a:lstStyle/>
          <a:p>
            <a:fld id="{FD99FC0F-F804-7940-B7D1-981A9DD39AA2}" type="slidenum">
              <a:rPr lang="en-US" smtClean="0"/>
              <a:t>6</a:t>
            </a:fld>
            <a:endParaRPr lang="en-US"/>
          </a:p>
        </p:txBody>
      </p:sp>
    </p:spTree>
    <p:extLst>
      <p:ext uri="{BB962C8B-B14F-4D97-AF65-F5344CB8AC3E}">
        <p14:creationId xmlns:p14="http://schemas.microsoft.com/office/powerpoint/2010/main" val="1076179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effectLst/>
              </a:rPr>
              <a:t>We have analyzed results in</a:t>
            </a:r>
            <a:r>
              <a:rPr lang="en-US" baseline="0" dirty="0" smtClean="0">
                <a:effectLst/>
              </a:rPr>
              <a:t> a lot of detail </a:t>
            </a:r>
            <a:r>
              <a:rPr lang="en-US" dirty="0" smtClean="0">
                <a:effectLst/>
              </a:rPr>
              <a:t>from fifteen different experiments across nine states (Figure 1), including one in Nebraska.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effectLst/>
              </a:rPr>
              <a:t>Since we made the map</a:t>
            </a:r>
            <a:r>
              <a:rPr lang="en-US" baseline="0" dirty="0" smtClean="0">
                <a:effectLst/>
              </a:rPr>
              <a:t> have looked at a few more that I’m showing here – in KS and another in Eastern NE</a:t>
            </a:r>
          </a:p>
          <a:p>
            <a:r>
              <a:rPr lang="en-US" dirty="0" smtClean="0"/>
              <a:t>So</a:t>
            </a:r>
            <a:r>
              <a:rPr lang="en-US" baseline="0" dirty="0" smtClean="0"/>
              <a:t> we’ve considered 17 experiments in analysis</a:t>
            </a:r>
            <a:endParaRPr lang="en-US" dirty="0" smtClean="0"/>
          </a:p>
        </p:txBody>
      </p:sp>
      <p:sp>
        <p:nvSpPr>
          <p:cNvPr id="4" name="Slide Number Placeholder 3"/>
          <p:cNvSpPr>
            <a:spLocks noGrp="1"/>
          </p:cNvSpPr>
          <p:nvPr>
            <p:ph type="sldNum" sz="quarter" idx="10"/>
          </p:nvPr>
        </p:nvSpPr>
        <p:spPr/>
        <p:txBody>
          <a:bodyPr/>
          <a:lstStyle/>
          <a:p>
            <a:fld id="{FD99FC0F-F804-7940-B7D1-981A9DD39AA2}" type="slidenum">
              <a:rPr lang="en-US" smtClean="0"/>
              <a:t>7</a:t>
            </a:fld>
            <a:endParaRPr lang="en-US"/>
          </a:p>
        </p:txBody>
      </p:sp>
    </p:spTree>
    <p:extLst>
      <p:ext uri="{BB962C8B-B14F-4D97-AF65-F5344CB8AC3E}">
        <p14:creationId xmlns:p14="http://schemas.microsoft.com/office/powerpoint/2010/main" val="29992578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High level of what we’ve found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More</a:t>
            </a:r>
            <a:r>
              <a:rPr lang="en-US" baseline="0" dirty="0" smtClean="0"/>
              <a:t> experiments where cc’s reduced weed biomass rather than weed density. </a:t>
            </a:r>
            <a:r>
              <a:rPr lang="en-US" dirty="0" smtClean="0"/>
              <a:t>This suggests that cover crops may be more beneficial from the standpoint of controlling the size of weeds and thus the efficacy of an herbicide program.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This has been fairly consistent across experiments – feel pretty</a:t>
            </a:r>
            <a:r>
              <a:rPr lang="en-US" baseline="0" dirty="0" smtClean="0"/>
              <a:t> firm about that finding</a:t>
            </a: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Experiments that used herbicides or a combination of herbicides and mowing to terminate, or cover crops that were winter-killed were found to be more effective at weed control than cover crops terminated solely by crimping or mowing.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Experiments included in our analysis utilized grass, legume and mixed cover crop species. We did not find differences in the efficacy of weed control with different cover crop species.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We also did not find differences in weed control if an experiment planted corn or soybean following the cover crop.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8</a:t>
            </a:fld>
            <a:endParaRPr lang="en-US"/>
          </a:p>
        </p:txBody>
      </p:sp>
    </p:spTree>
    <p:extLst>
      <p:ext uri="{BB962C8B-B14F-4D97-AF65-F5344CB8AC3E}">
        <p14:creationId xmlns:p14="http://schemas.microsoft.com/office/powerpoint/2010/main" val="10891882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Most measured in the</a:t>
            </a:r>
            <a:r>
              <a:rPr lang="en-US" baseline="0" dirty="0" smtClean="0"/>
              <a:t> summer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Another similar analysis that looked at weed control w/ cc’s across the world – and in many different cropping systems, so grain or vegetable production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What they found was that the most benefit of cc’s on weed control came right around termination and early season main crop growth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CC’s increased vegetable yields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9</a:t>
            </a:fld>
            <a:endParaRPr lang="en-US"/>
          </a:p>
        </p:txBody>
      </p:sp>
    </p:spTree>
    <p:extLst>
      <p:ext uri="{BB962C8B-B14F-4D97-AF65-F5344CB8AC3E}">
        <p14:creationId xmlns:p14="http://schemas.microsoft.com/office/powerpoint/2010/main" val="8715261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that’s some</a:t>
            </a:r>
            <a:r>
              <a:rPr lang="en-US" baseline="0" dirty="0" smtClean="0"/>
              <a:t> of the high level details we’ve learned so far from the review</a:t>
            </a:r>
          </a:p>
          <a:p>
            <a:r>
              <a:rPr lang="en-US" baseline="0" dirty="0" smtClean="0"/>
              <a:t>What does this mean more specifically for NE, want to talk briefly about the experiments from NE in the review and other related research</a:t>
            </a:r>
            <a:endParaRPr lang="en-US" dirty="0"/>
          </a:p>
        </p:txBody>
      </p:sp>
      <p:sp>
        <p:nvSpPr>
          <p:cNvPr id="4" name="Slide Number Placeholder 3"/>
          <p:cNvSpPr>
            <a:spLocks noGrp="1"/>
          </p:cNvSpPr>
          <p:nvPr>
            <p:ph type="sldNum" sz="quarter" idx="10"/>
          </p:nvPr>
        </p:nvSpPr>
        <p:spPr/>
        <p:txBody>
          <a:bodyPr/>
          <a:lstStyle/>
          <a:p>
            <a:fld id="{71FE31D8-64F9-4F51-ADA7-E9B929D0F5A1}" type="slidenum">
              <a:rPr lang="en-US" smtClean="0"/>
              <a:t>10</a:t>
            </a:fld>
            <a:endParaRPr lang="en-US"/>
          </a:p>
        </p:txBody>
      </p:sp>
    </p:spTree>
    <p:extLst>
      <p:ext uri="{BB962C8B-B14F-4D97-AF65-F5344CB8AC3E}">
        <p14:creationId xmlns:p14="http://schemas.microsoft.com/office/powerpoint/2010/main" val="83544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DEA038F-4301-4113-837A-E87663B61DD7}" type="datetimeFigureOut">
              <a:rPr lang="en-US" smtClean="0"/>
              <a:t>6/25/2019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3601822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DEA038F-4301-4113-837A-E87663B61DD7}" type="datetimeFigureOut">
              <a:rPr lang="en-US" smtClean="0"/>
              <a:t>6/25/2019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4042817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DEA038F-4301-4113-837A-E87663B61DD7}" type="datetimeFigureOut">
              <a:rPr lang="en-US" smtClean="0"/>
              <a:t>6/25/2019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3372065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DEA038F-4301-4113-837A-E87663B61DD7}" type="datetimeFigureOut">
              <a:rPr lang="en-US" smtClean="0"/>
              <a:t>6/25/2019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1983890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DEA038F-4301-4113-837A-E87663B61DD7}" type="datetimeFigureOut">
              <a:rPr lang="en-US" smtClean="0"/>
              <a:t>6/25/2019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638860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DEA038F-4301-4113-837A-E87663B61DD7}" type="datetimeFigureOut">
              <a:rPr lang="en-US" smtClean="0"/>
              <a:t>6/25/2019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3968027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DEA038F-4301-4113-837A-E87663B61DD7}" type="datetimeFigureOut">
              <a:rPr lang="en-US" smtClean="0"/>
              <a:t>6/25/2019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2011954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DEA038F-4301-4113-837A-E87663B61DD7}" type="datetimeFigureOut">
              <a:rPr lang="en-US" smtClean="0"/>
              <a:t>6/25/2019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4018882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EA038F-4301-4113-837A-E87663B61DD7}" type="datetimeFigureOut">
              <a:rPr lang="en-US" smtClean="0"/>
              <a:t>6/25/2019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3756459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DEA038F-4301-4113-837A-E87663B61DD7}" type="datetimeFigureOut">
              <a:rPr lang="en-US" smtClean="0"/>
              <a:t>6/25/2019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578000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DEA038F-4301-4113-837A-E87663B61DD7}" type="datetimeFigureOut">
              <a:rPr lang="en-US" smtClean="0"/>
              <a:t>6/25/2019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85AC34-E21F-417F-9D95-FC201F254D77}" type="slidenum">
              <a:rPr lang="en-US" smtClean="0"/>
              <a:t>‹#›</a:t>
            </a:fld>
            <a:endParaRPr lang="en-US"/>
          </a:p>
        </p:txBody>
      </p:sp>
    </p:spTree>
    <p:extLst>
      <p:ext uri="{BB962C8B-B14F-4D97-AF65-F5344CB8AC3E}">
        <p14:creationId xmlns:p14="http://schemas.microsoft.com/office/powerpoint/2010/main" val="1799900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EA038F-4301-4113-837A-E87663B61DD7}" type="datetimeFigureOut">
              <a:rPr lang="en-US" smtClean="0"/>
              <a:t>6/25/2019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85AC34-E21F-417F-9D95-FC201F254D77}" type="slidenum">
              <a:rPr lang="en-US" smtClean="0"/>
              <a:t>‹#›</a:t>
            </a:fld>
            <a:endParaRPr lang="en-US"/>
          </a:p>
        </p:txBody>
      </p:sp>
    </p:spTree>
    <p:extLst>
      <p:ext uri="{BB962C8B-B14F-4D97-AF65-F5344CB8AC3E}">
        <p14:creationId xmlns:p14="http://schemas.microsoft.com/office/powerpoint/2010/main" val="27740230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mailto:abasche2@unl.edu"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53163"/>
            <a:ext cx="12588949" cy="6911163"/>
          </a:xfrm>
          <a:prstGeom prst="rect">
            <a:avLst/>
          </a:prstGeom>
          <a:blipFill dpi="0" rotWithShape="1">
            <a:blip r:embed="rId3">
              <a:alphaModFix amt="48000"/>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76019" y="243840"/>
            <a:ext cx="10997821" cy="2695539"/>
          </a:xfrm>
          <a:solidFill>
            <a:schemeClr val="bg1">
              <a:alpha val="25000"/>
            </a:schemeClr>
          </a:solidFill>
        </p:spPr>
        <p:txBody>
          <a:bodyPr>
            <a:normAutofit/>
          </a:bodyPr>
          <a:lstStyle/>
          <a:p>
            <a:r>
              <a:rPr lang="en-US" dirty="0" smtClean="0"/>
              <a:t>Cover crops for weed control: What have we learned from Corn Belt experiments</a:t>
            </a:r>
            <a:endParaRPr lang="en-US" dirty="0"/>
          </a:p>
        </p:txBody>
      </p:sp>
      <p:sp>
        <p:nvSpPr>
          <p:cNvPr id="3" name="Subtitle 2"/>
          <p:cNvSpPr>
            <a:spLocks noGrp="1"/>
          </p:cNvSpPr>
          <p:nvPr>
            <p:ph type="subTitle" idx="1"/>
          </p:nvPr>
        </p:nvSpPr>
        <p:spPr>
          <a:xfrm>
            <a:off x="2356233" y="3236382"/>
            <a:ext cx="8043414" cy="1961692"/>
          </a:xfrm>
          <a:solidFill>
            <a:schemeClr val="bg1">
              <a:alpha val="25000"/>
            </a:schemeClr>
          </a:solidFill>
        </p:spPr>
        <p:txBody>
          <a:bodyPr>
            <a:noAutofit/>
          </a:bodyPr>
          <a:lstStyle/>
          <a:p>
            <a:r>
              <a:rPr lang="en-US" sz="2600" dirty="0" smtClean="0"/>
              <a:t>Dr. Andrea Basche, Assistant Professor, Cropping Systems</a:t>
            </a:r>
          </a:p>
          <a:p>
            <a:r>
              <a:rPr lang="en-US" sz="2600" dirty="0" smtClean="0"/>
              <a:t>Department of Agronomy and Horticulture</a:t>
            </a:r>
          </a:p>
          <a:p>
            <a:r>
              <a:rPr lang="en-US" sz="2600" dirty="0" smtClean="0"/>
              <a:t>2019 Weed Management Field Day</a:t>
            </a:r>
          </a:p>
          <a:p>
            <a:r>
              <a:rPr lang="en-US" sz="2600" dirty="0" smtClean="0"/>
              <a:t>June 26, 2019</a:t>
            </a:r>
            <a:endParaRPr lang="en-US" sz="2600"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12093" y="5349875"/>
            <a:ext cx="2975108" cy="1298512"/>
          </a:xfrm>
          <a:prstGeom prst="rect">
            <a:avLst/>
          </a:prstGeom>
        </p:spPr>
      </p:pic>
    </p:spTree>
    <p:extLst>
      <p:ext uri="{BB962C8B-B14F-4D97-AF65-F5344CB8AC3E}">
        <p14:creationId xmlns:p14="http://schemas.microsoft.com/office/powerpoint/2010/main" val="25098414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2315" y="0"/>
            <a:ext cx="10515600" cy="1325563"/>
          </a:xfrm>
        </p:spPr>
        <p:txBody>
          <a:bodyPr/>
          <a:lstStyle/>
          <a:p>
            <a:r>
              <a:rPr lang="en-US" dirty="0" smtClean="0"/>
              <a:t>Opportunities for Nebraska</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65855" y="1325563"/>
            <a:ext cx="7579811" cy="5050290"/>
          </a:xfrm>
          <a:prstGeom prst="rect">
            <a:avLst/>
          </a:prstGeom>
          <a:ln>
            <a:solidFill>
              <a:schemeClr val="tx1"/>
            </a:solidFill>
          </a:ln>
        </p:spPr>
      </p:pic>
    </p:spTree>
    <p:extLst>
      <p:ext uri="{BB962C8B-B14F-4D97-AF65-F5344CB8AC3E}">
        <p14:creationId xmlns:p14="http://schemas.microsoft.com/office/powerpoint/2010/main" val="38748619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043" y="384509"/>
            <a:ext cx="11491913" cy="1325563"/>
          </a:xfrm>
        </p:spPr>
        <p:txBody>
          <a:bodyPr/>
          <a:lstStyle/>
          <a:p>
            <a:r>
              <a:rPr lang="en-US" dirty="0" smtClean="0"/>
              <a:t>Nebraska producers </a:t>
            </a:r>
            <a:r>
              <a:rPr lang="en-US" dirty="0" smtClean="0"/>
              <a:t>succeeding with </a:t>
            </a:r>
            <a:r>
              <a:rPr lang="en-US" dirty="0" smtClean="0"/>
              <a:t>cover crops</a:t>
            </a:r>
            <a:endParaRPr lang="en-US" dirty="0"/>
          </a:p>
        </p:txBody>
      </p:sp>
      <p:sp>
        <p:nvSpPr>
          <p:cNvPr id="3" name="Content Placeholder 2"/>
          <p:cNvSpPr>
            <a:spLocks noGrp="1"/>
          </p:cNvSpPr>
          <p:nvPr>
            <p:ph idx="1"/>
          </p:nvPr>
        </p:nvSpPr>
        <p:spPr>
          <a:xfrm>
            <a:off x="838200" y="1825625"/>
            <a:ext cx="5376863" cy="4351338"/>
          </a:xfrm>
        </p:spPr>
        <p:txBody>
          <a:bodyPr/>
          <a:lstStyle/>
          <a:p>
            <a:r>
              <a:rPr lang="en-US" dirty="0" smtClean="0"/>
              <a:t>Recent survey found that 93% of Nebraska producers believe cover crops improved weed control with cover crops</a:t>
            </a:r>
          </a:p>
          <a:p>
            <a:pPr lvl="1"/>
            <a:r>
              <a:rPr lang="en-US" dirty="0" smtClean="0"/>
              <a:t>Greater control in winter annual versus summer annual weed species</a:t>
            </a:r>
          </a:p>
          <a:p>
            <a:r>
              <a:rPr lang="en-US" dirty="0" smtClean="0"/>
              <a:t>Major observed changes with cover crops included reduced erosion, weed suppressed and increased soil organic matter</a:t>
            </a:r>
            <a:endParaRPr lang="en-US" dirty="0"/>
          </a:p>
        </p:txBody>
      </p:sp>
      <p:sp>
        <p:nvSpPr>
          <p:cNvPr id="4" name="TextBox 3"/>
          <p:cNvSpPr txBox="1"/>
          <p:nvPr/>
        </p:nvSpPr>
        <p:spPr>
          <a:xfrm>
            <a:off x="517358" y="6292516"/>
            <a:ext cx="5197642" cy="369332"/>
          </a:xfrm>
          <a:prstGeom prst="rect">
            <a:avLst/>
          </a:prstGeom>
          <a:noFill/>
        </p:spPr>
        <p:txBody>
          <a:bodyPr wrap="square" rtlCol="0">
            <a:spAutoFit/>
          </a:bodyPr>
          <a:lstStyle/>
          <a:p>
            <a:r>
              <a:rPr lang="en-US" dirty="0" smtClean="0"/>
              <a:t>Oliveira et al. 2019</a:t>
            </a:r>
            <a:endParaRPr lang="en-US"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40176"/>
          <a:stretch/>
        </p:blipFill>
        <p:spPr>
          <a:xfrm>
            <a:off x="6457950" y="1525406"/>
            <a:ext cx="5077945" cy="4767110"/>
          </a:xfrm>
          <a:prstGeom prst="rect">
            <a:avLst/>
          </a:prstGeom>
          <a:ln>
            <a:solidFill>
              <a:schemeClr val="tx1"/>
            </a:solidFill>
          </a:ln>
        </p:spPr>
      </p:pic>
    </p:spTree>
    <p:extLst>
      <p:ext uri="{BB962C8B-B14F-4D97-AF65-F5344CB8AC3E}">
        <p14:creationId xmlns:p14="http://schemas.microsoft.com/office/powerpoint/2010/main" val="15318186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North Platte experiment in the review</a:t>
            </a:r>
            <a:endParaRPr lang="en-US" dirty="0"/>
          </a:p>
        </p:txBody>
      </p:sp>
      <p:sp>
        <p:nvSpPr>
          <p:cNvPr id="3" name="Content Placeholder 2"/>
          <p:cNvSpPr>
            <a:spLocks noGrp="1"/>
          </p:cNvSpPr>
          <p:nvPr>
            <p:ph idx="1"/>
          </p:nvPr>
        </p:nvSpPr>
        <p:spPr>
          <a:xfrm>
            <a:off x="358697" y="1865933"/>
            <a:ext cx="6967654" cy="4262941"/>
          </a:xfrm>
        </p:spPr>
        <p:txBody>
          <a:bodyPr>
            <a:normAutofit fontScale="92500" lnSpcReduction="20000"/>
          </a:bodyPr>
          <a:lstStyle/>
          <a:p>
            <a:r>
              <a:rPr lang="en-US" dirty="0"/>
              <a:t>The Nebraska study included in our analysis was conducted at the North Platte experiment station and on a nearby producer’s field from 2016-2017. </a:t>
            </a:r>
            <a:endParaRPr lang="en-US" dirty="0" smtClean="0"/>
          </a:p>
          <a:p>
            <a:r>
              <a:rPr lang="en-US" dirty="0" smtClean="0"/>
              <a:t>Both sites under no-till </a:t>
            </a:r>
            <a:r>
              <a:rPr lang="en-US" dirty="0"/>
              <a:t>irrigated continuous corn </a:t>
            </a:r>
            <a:r>
              <a:rPr lang="en-US" dirty="0" smtClean="0"/>
              <a:t>management</a:t>
            </a:r>
          </a:p>
          <a:p>
            <a:r>
              <a:rPr lang="en-US" dirty="0"/>
              <a:t>Cover crops were planted from mid-September to mid-October in these experiments and were terminated with herbicides in mid-April</a:t>
            </a:r>
            <a:r>
              <a:rPr lang="en-US" dirty="0" smtClean="0"/>
              <a:t>.</a:t>
            </a:r>
          </a:p>
          <a:p>
            <a:r>
              <a:rPr lang="en-US" dirty="0"/>
              <a:t>B</a:t>
            </a:r>
            <a:r>
              <a:rPr lang="en-US" dirty="0" smtClean="0"/>
              <a:t>etween </a:t>
            </a:r>
            <a:r>
              <a:rPr lang="en-US" dirty="0"/>
              <a:t>3300-3600 </a:t>
            </a:r>
            <a:r>
              <a:rPr lang="en-US" dirty="0" err="1"/>
              <a:t>lbs</a:t>
            </a:r>
            <a:r>
              <a:rPr lang="en-US" dirty="0"/>
              <a:t>/acre of rye biomass reduced both weed density </a:t>
            </a:r>
            <a:r>
              <a:rPr lang="en-US" dirty="0" smtClean="0"/>
              <a:t>and weed </a:t>
            </a:r>
            <a:r>
              <a:rPr lang="en-US" dirty="0"/>
              <a:t>biomass by &gt;90</a:t>
            </a:r>
            <a:r>
              <a:rPr lang="en-US" dirty="0" smtClean="0"/>
              <a:t>%</a:t>
            </a:r>
          </a:p>
          <a:p>
            <a:endParaRPr lang="en-US"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07893" y="1996066"/>
            <a:ext cx="4207729" cy="3155797"/>
          </a:xfrm>
          <a:prstGeom prst="rect">
            <a:avLst/>
          </a:prstGeom>
          <a:ln>
            <a:solidFill>
              <a:schemeClr val="tx1"/>
            </a:solidFill>
          </a:ln>
        </p:spPr>
      </p:pic>
      <p:sp>
        <p:nvSpPr>
          <p:cNvPr id="6" name="TextBox 5"/>
          <p:cNvSpPr txBox="1"/>
          <p:nvPr/>
        </p:nvSpPr>
        <p:spPr>
          <a:xfrm>
            <a:off x="517358" y="6292516"/>
            <a:ext cx="5197642" cy="369332"/>
          </a:xfrm>
          <a:prstGeom prst="rect">
            <a:avLst/>
          </a:prstGeom>
          <a:noFill/>
        </p:spPr>
        <p:txBody>
          <a:bodyPr wrap="square" rtlCol="0">
            <a:spAutoFit/>
          </a:bodyPr>
          <a:lstStyle/>
          <a:p>
            <a:r>
              <a:rPr lang="en-US" dirty="0" smtClean="0"/>
              <a:t>Werle et al. 2018</a:t>
            </a:r>
            <a:endParaRPr lang="en-US" dirty="0"/>
          </a:p>
        </p:txBody>
      </p:sp>
    </p:spTree>
    <p:extLst>
      <p:ext uri="{BB962C8B-B14F-4D97-AF65-F5344CB8AC3E}">
        <p14:creationId xmlns:p14="http://schemas.microsoft.com/office/powerpoint/2010/main" val="1872982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8100" y="1843088"/>
            <a:ext cx="6627312" cy="4351338"/>
          </a:xfrm>
        </p:spPr>
        <p:txBody>
          <a:bodyPr>
            <a:normAutofit fontScale="85000" lnSpcReduction="10000"/>
          </a:bodyPr>
          <a:lstStyle/>
          <a:p>
            <a:r>
              <a:rPr lang="en-US" dirty="0" smtClean="0"/>
              <a:t>Winter cereal cover crops (barley, rye, triticale, wheat) and hairy vetch grown before soybean after corn silage</a:t>
            </a:r>
          </a:p>
          <a:p>
            <a:r>
              <a:rPr lang="en-US" dirty="0" smtClean="0"/>
              <a:t>Measured weed density and biomass of foxtail, pigweed and </a:t>
            </a:r>
            <a:r>
              <a:rPr lang="en-US" dirty="0" err="1" smtClean="0"/>
              <a:t>waterhemp</a:t>
            </a:r>
            <a:endParaRPr lang="en-US" dirty="0" smtClean="0"/>
          </a:p>
          <a:p>
            <a:r>
              <a:rPr lang="en-US" dirty="0" smtClean="0"/>
              <a:t>Total weed density was not consistently reduced by the cover crops, although foxtail density was reduced by ~35% in some instances</a:t>
            </a:r>
          </a:p>
          <a:p>
            <a:r>
              <a:rPr lang="en-US" dirty="0" smtClean="0"/>
              <a:t>All measurements showed that cover crops reduced in </a:t>
            </a:r>
            <a:r>
              <a:rPr lang="en-US" dirty="0"/>
              <a:t>w</a:t>
            </a:r>
            <a:r>
              <a:rPr lang="en-US" dirty="0" smtClean="0"/>
              <a:t>eed biomass by an average of 65% </a:t>
            </a:r>
          </a:p>
          <a:p>
            <a:r>
              <a:rPr lang="en-US" dirty="0" smtClean="0"/>
              <a:t>Average cover crop biomass ~3000 </a:t>
            </a:r>
            <a:r>
              <a:rPr lang="en-US" dirty="0" err="1" smtClean="0"/>
              <a:t>lbs</a:t>
            </a:r>
            <a:r>
              <a:rPr lang="en-US" dirty="0" smtClean="0"/>
              <a:t>/acre, ranged from 100 </a:t>
            </a:r>
            <a:r>
              <a:rPr lang="en-US" dirty="0" err="1" smtClean="0"/>
              <a:t>lbs</a:t>
            </a:r>
            <a:r>
              <a:rPr lang="en-US" dirty="0" smtClean="0"/>
              <a:t>/acre to 6400 </a:t>
            </a:r>
            <a:r>
              <a:rPr lang="en-US" dirty="0" err="1" smtClean="0"/>
              <a:t>lbs</a:t>
            </a:r>
            <a:r>
              <a:rPr lang="en-US" dirty="0" smtClean="0"/>
              <a:t>/acre</a:t>
            </a:r>
          </a:p>
        </p:txBody>
      </p:sp>
      <p:sp>
        <p:nvSpPr>
          <p:cNvPr id="5" name="Title 1"/>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Eastern Nebraska experiment in the review</a:t>
            </a:r>
            <a:endParaRPr lang="en-US"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84433" y="2123137"/>
            <a:ext cx="4321767" cy="3241325"/>
          </a:xfrm>
          <a:prstGeom prst="rect">
            <a:avLst/>
          </a:prstGeom>
          <a:ln>
            <a:solidFill>
              <a:schemeClr val="tx1"/>
            </a:solidFill>
          </a:ln>
        </p:spPr>
      </p:pic>
      <p:sp>
        <p:nvSpPr>
          <p:cNvPr id="4" name="TextBox 3"/>
          <p:cNvSpPr txBox="1"/>
          <p:nvPr/>
        </p:nvSpPr>
        <p:spPr>
          <a:xfrm>
            <a:off x="517358" y="6292516"/>
            <a:ext cx="5197642" cy="369332"/>
          </a:xfrm>
          <a:prstGeom prst="rect">
            <a:avLst/>
          </a:prstGeom>
          <a:noFill/>
        </p:spPr>
        <p:txBody>
          <a:bodyPr wrap="square" rtlCol="0">
            <a:spAutoFit/>
          </a:bodyPr>
          <a:lstStyle/>
          <a:p>
            <a:r>
              <a:rPr lang="en-US" dirty="0" smtClean="0"/>
              <a:t>Williams et al. 1998</a:t>
            </a:r>
            <a:endParaRPr lang="en-US" dirty="0"/>
          </a:p>
        </p:txBody>
      </p:sp>
    </p:spTree>
    <p:extLst>
      <p:ext uri="{BB962C8B-B14F-4D97-AF65-F5344CB8AC3E}">
        <p14:creationId xmlns:p14="http://schemas.microsoft.com/office/powerpoint/2010/main" val="1245234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the most important strategies for managing herbicide resistant weeds?</a:t>
            </a:r>
          </a:p>
        </p:txBody>
      </p:sp>
      <p:sp>
        <p:nvSpPr>
          <p:cNvPr id="5" name="Content Placeholder 2"/>
          <p:cNvSpPr txBox="1">
            <a:spLocks/>
          </p:cNvSpPr>
          <p:nvPr/>
        </p:nvSpPr>
        <p:spPr>
          <a:xfrm>
            <a:off x="838200" y="1902869"/>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Proper herbicide timing</a:t>
            </a:r>
          </a:p>
          <a:p>
            <a:r>
              <a:rPr lang="en-US" dirty="0" smtClean="0"/>
              <a:t>Start clean – no weeds at planting</a:t>
            </a:r>
          </a:p>
          <a:p>
            <a:r>
              <a:rPr lang="en-US" dirty="0" smtClean="0"/>
              <a:t>Apply multiple modes of action </a:t>
            </a:r>
          </a:p>
          <a:p>
            <a:r>
              <a:rPr lang="en-US" dirty="0" smtClean="0"/>
              <a:t>Use full labeled herbicide rates</a:t>
            </a:r>
          </a:p>
          <a:p>
            <a:r>
              <a:rPr lang="en-US" dirty="0" smtClean="0"/>
              <a:t>Crop rotation</a:t>
            </a:r>
          </a:p>
          <a:p>
            <a:r>
              <a:rPr lang="en-US" dirty="0" smtClean="0"/>
              <a:t>Tillage</a:t>
            </a:r>
          </a:p>
          <a:p>
            <a:r>
              <a:rPr lang="en-US" dirty="0" smtClean="0"/>
              <a:t>Cover crops</a:t>
            </a:r>
          </a:p>
          <a:p>
            <a:r>
              <a:rPr lang="en-US" dirty="0" smtClean="0"/>
              <a:t>Narrow row spacing</a:t>
            </a:r>
          </a:p>
          <a:p>
            <a:endParaRPr lang="en-US" dirty="0"/>
          </a:p>
        </p:txBody>
      </p:sp>
    </p:spTree>
    <p:extLst>
      <p:ext uri="{BB962C8B-B14F-4D97-AF65-F5344CB8AC3E}">
        <p14:creationId xmlns:p14="http://schemas.microsoft.com/office/powerpoint/2010/main" val="36863523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00037" y="871539"/>
            <a:ext cx="11688327" cy="5000624"/>
          </a:xfrm>
          <a:prstGeom prst="rect">
            <a:avLst/>
          </a:prstGeom>
        </p:spPr>
      </p:pic>
    </p:spTree>
    <p:extLst>
      <p:ext uri="{BB962C8B-B14F-4D97-AF65-F5344CB8AC3E}">
        <p14:creationId xmlns:p14="http://schemas.microsoft.com/office/powerpoint/2010/main" val="31272600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956" y="3141469"/>
            <a:ext cx="10515600" cy="4351338"/>
          </a:xfrm>
        </p:spPr>
        <p:txBody>
          <a:bodyPr/>
          <a:lstStyle/>
          <a:p>
            <a:r>
              <a:rPr lang="en-US" dirty="0" smtClean="0"/>
              <a:t>~200 crop consultants in Arkansas, Louisiana, Mississippi and Tennessee were surveyed </a:t>
            </a:r>
          </a:p>
          <a:p>
            <a:r>
              <a:rPr lang="en-US" dirty="0" smtClean="0"/>
              <a:t>Herbicide methods were perceived as most effective: proper timing, clean start, using multiple MOAs, full label rights</a:t>
            </a:r>
          </a:p>
          <a:p>
            <a:r>
              <a:rPr lang="en-US" dirty="0" smtClean="0"/>
              <a:t>Cultural practices considered least important: tillage, cultivation, narrow row spacing (&lt;20 inch), cover crops, altered planting dates</a:t>
            </a:r>
            <a:endParaRPr lang="en-US" dirty="0"/>
          </a:p>
        </p:txBody>
      </p:sp>
      <p:pic>
        <p:nvPicPr>
          <p:cNvPr id="4" name="Picture 3"/>
          <p:cNvPicPr>
            <a:picLocks noChangeAspect="1"/>
          </p:cNvPicPr>
          <p:nvPr/>
        </p:nvPicPr>
        <p:blipFill>
          <a:blip r:embed="rId3"/>
          <a:stretch>
            <a:fillRect/>
          </a:stretch>
        </p:blipFill>
        <p:spPr>
          <a:xfrm>
            <a:off x="1601942" y="270263"/>
            <a:ext cx="9337404" cy="2633434"/>
          </a:xfrm>
          <a:prstGeom prst="rect">
            <a:avLst/>
          </a:prstGeom>
        </p:spPr>
      </p:pic>
    </p:spTree>
    <p:extLst>
      <p:ext uri="{BB962C8B-B14F-4D97-AF65-F5344CB8AC3E}">
        <p14:creationId xmlns:p14="http://schemas.microsoft.com/office/powerpoint/2010/main" val="40314635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Herbicide resistant weeds</a:t>
            </a:r>
            <a:endParaRPr lang="en-US" dirty="0"/>
          </a:p>
        </p:txBody>
      </p:sp>
      <p:sp>
        <p:nvSpPr>
          <p:cNvPr id="3" name="Content Placeholder 2"/>
          <p:cNvSpPr>
            <a:spLocks noGrp="1"/>
          </p:cNvSpPr>
          <p:nvPr>
            <p:ph idx="1"/>
          </p:nvPr>
        </p:nvSpPr>
        <p:spPr>
          <a:xfrm>
            <a:off x="755984" y="1584660"/>
            <a:ext cx="5756328" cy="4879975"/>
          </a:xfrm>
        </p:spPr>
        <p:txBody>
          <a:bodyPr>
            <a:normAutofit fontScale="92500" lnSpcReduction="10000"/>
          </a:bodyPr>
          <a:lstStyle/>
          <a:p>
            <a:r>
              <a:rPr lang="en-US" dirty="0" smtClean="0"/>
              <a:t>From SARE surveys: </a:t>
            </a:r>
            <a:r>
              <a:rPr lang="en-US" dirty="0"/>
              <a:t>“In addition to yield increases, farmers reported other benefits to cover crops, ranging from improved soil health to better control of herbicide-resistant weeds,” </a:t>
            </a:r>
            <a:endParaRPr lang="en-US" dirty="0" smtClean="0"/>
          </a:p>
          <a:p>
            <a:r>
              <a:rPr lang="en-US" dirty="0" smtClean="0"/>
              <a:t>69 </a:t>
            </a:r>
            <a:r>
              <a:rPr lang="en-US" dirty="0"/>
              <a:t>percent of the respondents said cover crops always or sometimes improved control of herbicide-resistant weeds. </a:t>
            </a:r>
            <a:endParaRPr lang="en-US" dirty="0" smtClean="0"/>
          </a:p>
          <a:p>
            <a:r>
              <a:rPr lang="en-US" dirty="0"/>
              <a:t>A</a:t>
            </a:r>
            <a:r>
              <a:rPr lang="en-US" dirty="0" smtClean="0"/>
              <a:t> </a:t>
            </a:r>
            <a:r>
              <a:rPr lang="en-US" dirty="0"/>
              <a:t>majority of respondents—59 percent—reported having herbicide-resistant weeds in at least some of their fields</a:t>
            </a:r>
            <a:r>
              <a:rPr lang="en-US" dirty="0" smtClean="0"/>
              <a:t>.</a:t>
            </a:r>
            <a:endParaRPr lang="en-US" dirty="0"/>
          </a:p>
          <a:p>
            <a:endParaRPr lang="en-US" dirty="0"/>
          </a:p>
        </p:txBody>
      </p:sp>
      <p:pic>
        <p:nvPicPr>
          <p:cNvPr id="4" name="Picture 2" descr="2017 cover crop survey report cov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53814" y="614504"/>
            <a:ext cx="3912220" cy="461642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096000" y="6141469"/>
            <a:ext cx="6096000" cy="646331"/>
          </a:xfrm>
          <a:prstGeom prst="rect">
            <a:avLst/>
          </a:prstGeom>
        </p:spPr>
        <p:txBody>
          <a:bodyPr>
            <a:spAutoFit/>
          </a:bodyPr>
          <a:lstStyle/>
          <a:p>
            <a:r>
              <a:rPr lang="en-US" dirty="0"/>
              <a:t>https://www.sare.org/Learning-Center/Topic-Rooms/Cover-Crops/Cover-Crop-Surveys</a:t>
            </a:r>
          </a:p>
        </p:txBody>
      </p:sp>
    </p:spTree>
    <p:extLst>
      <p:ext uri="{BB962C8B-B14F-4D97-AF65-F5344CB8AC3E}">
        <p14:creationId xmlns:p14="http://schemas.microsoft.com/office/powerpoint/2010/main" val="1146086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984" y="119798"/>
            <a:ext cx="10515600" cy="1325563"/>
          </a:xfrm>
        </p:spPr>
        <p:txBody>
          <a:bodyPr/>
          <a:lstStyle/>
          <a:p>
            <a:r>
              <a:rPr lang="en-US" dirty="0" smtClean="0"/>
              <a:t>Herbicide resistant weeds: lessons from the Southeast</a:t>
            </a:r>
            <a:endParaRPr lang="en-US" dirty="0"/>
          </a:p>
        </p:txBody>
      </p:sp>
      <p:sp>
        <p:nvSpPr>
          <p:cNvPr id="3" name="Content Placeholder 2"/>
          <p:cNvSpPr>
            <a:spLocks noGrp="1"/>
          </p:cNvSpPr>
          <p:nvPr>
            <p:ph idx="1"/>
          </p:nvPr>
        </p:nvSpPr>
        <p:spPr>
          <a:xfrm>
            <a:off x="755984" y="1584660"/>
            <a:ext cx="10680032" cy="4879975"/>
          </a:xfrm>
        </p:spPr>
        <p:txBody>
          <a:bodyPr>
            <a:normAutofit/>
          </a:bodyPr>
          <a:lstStyle/>
          <a:p>
            <a:r>
              <a:rPr lang="en-US" dirty="0" smtClean="0"/>
              <a:t>Palmer </a:t>
            </a:r>
            <a:r>
              <a:rPr lang="en-US" dirty="0"/>
              <a:t>amaranth was effectively controlled with CCs + residual </a:t>
            </a:r>
            <a:r>
              <a:rPr lang="en-US" dirty="0" smtClean="0"/>
              <a:t>herbicides</a:t>
            </a:r>
          </a:p>
          <a:p>
            <a:pPr lvl="1"/>
            <a:r>
              <a:rPr lang="en-US" dirty="0" err="1" smtClean="0"/>
              <a:t>Norsworthy</a:t>
            </a:r>
            <a:r>
              <a:rPr lang="en-US" dirty="0" smtClean="0"/>
              <a:t> </a:t>
            </a:r>
            <a:r>
              <a:rPr lang="en-US" dirty="0"/>
              <a:t>et al. 2016 – </a:t>
            </a:r>
            <a:r>
              <a:rPr lang="en-US" dirty="0" smtClean="0"/>
              <a:t>Arkansas</a:t>
            </a:r>
          </a:p>
          <a:p>
            <a:pPr lvl="1"/>
            <a:r>
              <a:rPr lang="en-US" dirty="0" smtClean="0"/>
              <a:t>Wiggins </a:t>
            </a:r>
            <a:r>
              <a:rPr lang="en-US" dirty="0"/>
              <a:t>et al. </a:t>
            </a:r>
            <a:r>
              <a:rPr lang="en-US" dirty="0" smtClean="0"/>
              <a:t>2014 – Tennessee. ~60% control of PA before cc termination </a:t>
            </a:r>
          </a:p>
          <a:p>
            <a:pPr lvl="1"/>
            <a:r>
              <a:rPr lang="en-US" dirty="0" smtClean="0"/>
              <a:t>Montgomery </a:t>
            </a:r>
            <a:r>
              <a:rPr lang="en-US" dirty="0"/>
              <a:t>et al. 2018 – </a:t>
            </a:r>
            <a:r>
              <a:rPr lang="en-US" dirty="0" smtClean="0"/>
              <a:t>Tennessee. ~90% control of PA post cc termination</a:t>
            </a:r>
          </a:p>
          <a:p>
            <a:r>
              <a:rPr lang="en-US" dirty="0" smtClean="0"/>
              <a:t>Dual </a:t>
            </a:r>
            <a:r>
              <a:rPr lang="en-US" dirty="0"/>
              <a:t>magnum was a commonly used residual in </a:t>
            </a:r>
            <a:r>
              <a:rPr lang="en-US" dirty="0" smtClean="0"/>
              <a:t>experiments. Valor</a:t>
            </a:r>
            <a:r>
              <a:rPr lang="en-US" dirty="0"/>
              <a:t>, Calisto, Atrazine, </a:t>
            </a:r>
            <a:r>
              <a:rPr lang="en-US" dirty="0" err="1"/>
              <a:t>Laudis</a:t>
            </a:r>
            <a:r>
              <a:rPr lang="en-US" dirty="0"/>
              <a:t> were </a:t>
            </a:r>
            <a:r>
              <a:rPr lang="en-US" dirty="0" smtClean="0"/>
              <a:t>others</a:t>
            </a:r>
            <a:endParaRPr lang="en-US" dirty="0"/>
          </a:p>
          <a:p>
            <a:r>
              <a:rPr lang="en-US" smtClean="0"/>
              <a:t>Cover </a:t>
            </a:r>
            <a:r>
              <a:rPr lang="en-US" dirty="0"/>
              <a:t>crops + lower rates of herbicides provided effective weed control compared to controls of higher herbicide rates without cover crops (Price et al. 2006; </a:t>
            </a:r>
            <a:r>
              <a:rPr lang="en-US" dirty="0" err="1"/>
              <a:t>Norsworthy</a:t>
            </a:r>
            <a:r>
              <a:rPr lang="en-US" dirty="0"/>
              <a:t> 2004; Burgos and Talbert 2006; Malik et al. 2008</a:t>
            </a:r>
            <a:r>
              <a:rPr lang="en-US" dirty="0" smtClean="0"/>
              <a:t>)</a:t>
            </a:r>
          </a:p>
          <a:p>
            <a:endParaRPr lang="en-US" dirty="0"/>
          </a:p>
        </p:txBody>
      </p:sp>
    </p:spTree>
    <p:extLst>
      <p:ext uri="{BB962C8B-B14F-4D97-AF65-F5344CB8AC3E}">
        <p14:creationId xmlns:p14="http://schemas.microsoft.com/office/powerpoint/2010/main" val="139958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Recent study in Pennsylvania </a:t>
            </a:r>
            <a:endParaRPr lang="en-US" dirty="0"/>
          </a:p>
        </p:txBody>
      </p:sp>
      <p:sp>
        <p:nvSpPr>
          <p:cNvPr id="3" name="Content Placeholder 2"/>
          <p:cNvSpPr>
            <a:spLocks noGrp="1"/>
          </p:cNvSpPr>
          <p:nvPr>
            <p:ph idx="1"/>
          </p:nvPr>
        </p:nvSpPr>
        <p:spPr/>
        <p:txBody>
          <a:bodyPr/>
          <a:lstStyle/>
          <a:p>
            <a:r>
              <a:rPr lang="en-US" dirty="0"/>
              <a:t>C</a:t>
            </a:r>
            <a:r>
              <a:rPr lang="en-US" dirty="0" smtClean="0"/>
              <a:t>over crops reduced horseweed density by 52% in year 1 and 86% in year 2 in a no-till soybean system</a:t>
            </a:r>
          </a:p>
          <a:p>
            <a:r>
              <a:rPr lang="en-US" dirty="0" smtClean="0"/>
              <a:t>Fewer large plants at the time of pre-plant herbicide application</a:t>
            </a:r>
          </a:p>
          <a:p>
            <a:r>
              <a:rPr lang="en-US" dirty="0" smtClean="0"/>
              <a:t>Cover crops included oat, radish, cereal rye and hairy vetch</a:t>
            </a:r>
          </a:p>
          <a:p>
            <a:pPr lvl="1"/>
            <a:r>
              <a:rPr lang="en-US" dirty="0" smtClean="0"/>
              <a:t>Rye &gt; oat/radish &gt; rye/radish &gt; rye/vetch &gt; oat &gt; oat/hairy vetch</a:t>
            </a:r>
          </a:p>
          <a:p>
            <a:pPr lvl="1"/>
            <a:r>
              <a:rPr lang="en-US" dirty="0" smtClean="0"/>
              <a:t>Range across years was ~40% to ~90% reduction in horseweed density </a:t>
            </a:r>
            <a:endParaRPr lang="en-US" dirty="0"/>
          </a:p>
        </p:txBody>
      </p:sp>
    </p:spTree>
    <p:extLst>
      <p:ext uri="{BB962C8B-B14F-4D97-AF65-F5344CB8AC3E}">
        <p14:creationId xmlns:p14="http://schemas.microsoft.com/office/powerpoint/2010/main" val="24264846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Tell us about your cover crop experience</a:t>
            </a:r>
            <a:endParaRPr lang="en-US" dirty="0"/>
          </a:p>
        </p:txBody>
      </p:sp>
      <p:sp>
        <p:nvSpPr>
          <p:cNvPr id="3" name="Content Placeholder 2"/>
          <p:cNvSpPr>
            <a:spLocks noGrp="1"/>
          </p:cNvSpPr>
          <p:nvPr>
            <p:ph idx="1"/>
          </p:nvPr>
        </p:nvSpPr>
        <p:spPr/>
        <p:txBody>
          <a:bodyPr/>
          <a:lstStyle/>
          <a:p>
            <a:r>
              <a:rPr lang="en-US" dirty="0" smtClean="0"/>
              <a:t>Who has experience growing a cover crop?</a:t>
            </a:r>
          </a:p>
          <a:p>
            <a:r>
              <a:rPr lang="en-US" dirty="0" smtClean="0"/>
              <a:t>What are the largest benefits of cover crops in Nebraska?</a:t>
            </a:r>
          </a:p>
          <a:p>
            <a:pPr lvl="1"/>
            <a:r>
              <a:rPr lang="en-US" dirty="0" smtClean="0"/>
              <a:t>Soil health</a:t>
            </a:r>
          </a:p>
          <a:p>
            <a:pPr lvl="1"/>
            <a:r>
              <a:rPr lang="en-US" dirty="0" smtClean="0"/>
              <a:t>Erosion prevention</a:t>
            </a:r>
          </a:p>
          <a:p>
            <a:pPr lvl="1"/>
            <a:r>
              <a:rPr lang="en-US" dirty="0" smtClean="0"/>
              <a:t>Water quality improvement</a:t>
            </a:r>
          </a:p>
          <a:p>
            <a:pPr lvl="1"/>
            <a:r>
              <a:rPr lang="en-US" dirty="0" smtClean="0"/>
              <a:t>Livestock </a:t>
            </a:r>
          </a:p>
          <a:p>
            <a:pPr lvl="1"/>
            <a:r>
              <a:rPr lang="en-US" dirty="0" smtClean="0"/>
              <a:t>Weed suppression</a:t>
            </a:r>
          </a:p>
          <a:p>
            <a:endParaRPr lang="en-US" dirty="0"/>
          </a:p>
        </p:txBody>
      </p:sp>
    </p:spTree>
    <p:extLst>
      <p:ext uri="{BB962C8B-B14F-4D97-AF65-F5344CB8AC3E}">
        <p14:creationId xmlns:p14="http://schemas.microsoft.com/office/powerpoint/2010/main" val="194138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 cover crops be used for weed control in Nebraska?</a:t>
            </a:r>
            <a:endParaRPr lang="en-US" dirty="0"/>
          </a:p>
        </p:txBody>
      </p:sp>
      <p:sp>
        <p:nvSpPr>
          <p:cNvPr id="3" name="Content Placeholder 2"/>
          <p:cNvSpPr>
            <a:spLocks noGrp="1"/>
          </p:cNvSpPr>
          <p:nvPr>
            <p:ph idx="1"/>
          </p:nvPr>
        </p:nvSpPr>
        <p:spPr>
          <a:xfrm>
            <a:off x="838200" y="2118923"/>
            <a:ext cx="10515600" cy="4351338"/>
          </a:xfrm>
        </p:spPr>
        <p:txBody>
          <a:bodyPr/>
          <a:lstStyle/>
          <a:p>
            <a:r>
              <a:rPr lang="en-US" dirty="0" smtClean="0"/>
              <a:t>Yes! They can be a valuable tool in an integrated weed program especially to reduce weed biomass</a:t>
            </a:r>
          </a:p>
          <a:p>
            <a:pPr lvl="1"/>
            <a:r>
              <a:rPr lang="en-US" dirty="0"/>
              <a:t>Weather increases variability of this biological mode of action</a:t>
            </a:r>
          </a:p>
          <a:p>
            <a:pPr lvl="1"/>
            <a:r>
              <a:rPr lang="en-US" dirty="0"/>
              <a:t>Cover crops can be considered a mode of action that compliments chemical options for weed </a:t>
            </a:r>
            <a:r>
              <a:rPr lang="en-US" dirty="0" smtClean="0"/>
              <a:t>control</a:t>
            </a:r>
          </a:p>
          <a:p>
            <a:r>
              <a:rPr lang="en-US" dirty="0" smtClean="0"/>
              <a:t>The program needs </a:t>
            </a:r>
            <a:r>
              <a:rPr lang="en-US" dirty="0"/>
              <a:t>to be designed </a:t>
            </a:r>
            <a:r>
              <a:rPr lang="en-US" dirty="0" smtClean="0"/>
              <a:t>around effective cover crop use </a:t>
            </a:r>
            <a:endParaRPr lang="en-US" dirty="0"/>
          </a:p>
          <a:p>
            <a:endParaRPr lang="en-US" dirty="0"/>
          </a:p>
        </p:txBody>
      </p:sp>
    </p:spTree>
    <p:extLst>
      <p:ext uri="{BB962C8B-B14F-4D97-AF65-F5344CB8AC3E}">
        <p14:creationId xmlns:p14="http://schemas.microsoft.com/office/powerpoint/2010/main" val="967069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Content Placeholder 2"/>
          <p:cNvSpPr>
            <a:spLocks noGrp="1"/>
          </p:cNvSpPr>
          <p:nvPr>
            <p:ph idx="1"/>
          </p:nvPr>
        </p:nvSpPr>
        <p:spPr/>
        <p:txBody>
          <a:bodyPr/>
          <a:lstStyle/>
          <a:p>
            <a:pPr marL="0" indent="0">
              <a:buNone/>
            </a:pPr>
            <a:r>
              <a:rPr lang="en-US" dirty="0" smtClean="0">
                <a:hlinkClick r:id="rId3"/>
              </a:rPr>
              <a:t>abasche2@unl.edu</a:t>
            </a:r>
            <a:endParaRPr lang="en-US" dirty="0" smtClean="0"/>
          </a:p>
          <a:p>
            <a:pPr marL="0" indent="0">
              <a:buNone/>
            </a:pPr>
            <a:r>
              <a:rPr lang="en-US" dirty="0" smtClean="0"/>
              <a:t>402-472-6413</a:t>
            </a:r>
          </a:p>
          <a:p>
            <a:pPr marL="0" indent="0">
              <a:buNone/>
            </a:pPr>
            <a:endParaRPr lang="en-US"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12093" y="5349875"/>
            <a:ext cx="2975108" cy="1298512"/>
          </a:xfrm>
          <a:prstGeom prst="rect">
            <a:avLst/>
          </a:prstGeom>
        </p:spPr>
      </p:pic>
      <p:pic>
        <p:nvPicPr>
          <p:cNvPr id="5" name="Pictur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39481" y="927698"/>
            <a:ext cx="6614319" cy="3719458"/>
          </a:xfrm>
          <a:prstGeom prst="rect">
            <a:avLst/>
          </a:prstGeom>
          <a:ln>
            <a:solidFill>
              <a:schemeClr val="tx1"/>
            </a:solidFill>
          </a:ln>
        </p:spPr>
      </p:pic>
    </p:spTree>
    <p:extLst>
      <p:ext uri="{BB962C8B-B14F-4D97-AF65-F5344CB8AC3E}">
        <p14:creationId xmlns:p14="http://schemas.microsoft.com/office/powerpoint/2010/main" val="32666314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57220" y="928687"/>
            <a:ext cx="11468080" cy="4891087"/>
          </a:xfrm>
          <a:prstGeom prst="rect">
            <a:avLst/>
          </a:prstGeom>
        </p:spPr>
      </p:pic>
    </p:spTree>
    <p:extLst>
      <p:ext uri="{BB962C8B-B14F-4D97-AF65-F5344CB8AC3E}">
        <p14:creationId xmlns:p14="http://schemas.microsoft.com/office/powerpoint/2010/main" val="21110185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Topics</a:t>
            </a:r>
            <a:endParaRPr lang="en-US" dirty="0"/>
          </a:p>
        </p:txBody>
      </p:sp>
      <p:sp>
        <p:nvSpPr>
          <p:cNvPr id="3" name="Content Placeholder 2"/>
          <p:cNvSpPr>
            <a:spLocks noGrp="1"/>
          </p:cNvSpPr>
          <p:nvPr>
            <p:ph idx="1"/>
          </p:nvPr>
        </p:nvSpPr>
        <p:spPr/>
        <p:txBody>
          <a:bodyPr/>
          <a:lstStyle/>
          <a:p>
            <a:r>
              <a:rPr lang="en-US" dirty="0" smtClean="0"/>
              <a:t>Review of cover crop impact on weeds across Corn Belt</a:t>
            </a:r>
          </a:p>
          <a:p>
            <a:r>
              <a:rPr lang="en-US" dirty="0" smtClean="0"/>
              <a:t>Opportunities for weed management with cover crops in Nebraska</a:t>
            </a:r>
          </a:p>
          <a:p>
            <a:r>
              <a:rPr lang="en-US" dirty="0"/>
              <a:t>Additional cover crop opportunities </a:t>
            </a:r>
            <a:r>
              <a:rPr lang="en-US" dirty="0" smtClean="0"/>
              <a:t>(time permitting)</a:t>
            </a:r>
            <a:endParaRPr lang="en-US" dirty="0"/>
          </a:p>
          <a:p>
            <a:pPr lvl="1"/>
            <a:r>
              <a:rPr lang="en-US" dirty="0"/>
              <a:t>Managing herbicide resistant weeds</a:t>
            </a:r>
          </a:p>
          <a:p>
            <a:pPr lvl="1"/>
            <a:r>
              <a:rPr lang="en-US" dirty="0"/>
              <a:t>Reductions in herbicide </a:t>
            </a:r>
            <a:r>
              <a:rPr lang="en-US" dirty="0" smtClean="0"/>
              <a:t>use</a:t>
            </a:r>
          </a:p>
        </p:txBody>
      </p:sp>
    </p:spTree>
    <p:extLst>
      <p:ext uri="{BB962C8B-B14F-4D97-AF65-F5344CB8AC3E}">
        <p14:creationId xmlns:p14="http://schemas.microsoft.com/office/powerpoint/2010/main" val="8974904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7958" y="165449"/>
            <a:ext cx="11021409" cy="1280579"/>
          </a:xfrm>
        </p:spPr>
        <p:txBody>
          <a:bodyPr>
            <a:noAutofit/>
          </a:bodyPr>
          <a:lstStyle/>
          <a:p>
            <a:pPr algn="ctr"/>
            <a:r>
              <a:rPr lang="en-US" sz="4800" dirty="0" smtClean="0"/>
              <a:t>Why consider cover crops for weed control in the Corn Belt?</a:t>
            </a:r>
            <a:endParaRPr lang="en-US" sz="4800" dirty="0"/>
          </a:p>
        </p:txBody>
      </p:sp>
      <p:sp>
        <p:nvSpPr>
          <p:cNvPr id="3" name="Content Placeholder 2"/>
          <p:cNvSpPr>
            <a:spLocks noGrp="1"/>
          </p:cNvSpPr>
          <p:nvPr>
            <p:ph idx="1"/>
          </p:nvPr>
        </p:nvSpPr>
        <p:spPr>
          <a:xfrm>
            <a:off x="397958" y="1778783"/>
            <a:ext cx="6660764" cy="5206808"/>
          </a:xfrm>
        </p:spPr>
        <p:txBody>
          <a:bodyPr>
            <a:normAutofit fontScale="70000" lnSpcReduction="20000"/>
          </a:bodyPr>
          <a:lstStyle/>
          <a:p>
            <a:pPr lvl="1">
              <a:lnSpc>
                <a:spcPct val="150000"/>
              </a:lnSpc>
              <a:buFont typeface="Wingdings" panose="05000000000000000000" pitchFamily="2" charset="2"/>
              <a:buChar char="ü"/>
            </a:pPr>
            <a:r>
              <a:rPr lang="en-US" sz="3400" dirty="0" smtClean="0"/>
              <a:t>Dominant corn-soybean </a:t>
            </a:r>
            <a:r>
              <a:rPr lang="en-US" sz="3400" dirty="0"/>
              <a:t>cropping systems</a:t>
            </a:r>
          </a:p>
          <a:p>
            <a:pPr lvl="1">
              <a:lnSpc>
                <a:spcPct val="150000"/>
              </a:lnSpc>
              <a:buFont typeface="Wingdings" panose="05000000000000000000" pitchFamily="2" charset="2"/>
              <a:buChar char="ü"/>
            </a:pPr>
            <a:r>
              <a:rPr lang="en-US" sz="3400" dirty="0"/>
              <a:t>Highly productive </a:t>
            </a:r>
            <a:r>
              <a:rPr lang="en-US" sz="3400" dirty="0" smtClean="0"/>
              <a:t>with </a:t>
            </a:r>
            <a:r>
              <a:rPr lang="en-US" sz="3400" dirty="0"/>
              <a:t>issues (soil erosion, water quality)</a:t>
            </a:r>
          </a:p>
          <a:p>
            <a:pPr lvl="1">
              <a:lnSpc>
                <a:spcPct val="150000"/>
              </a:lnSpc>
              <a:buFont typeface="Wingdings" panose="05000000000000000000" pitchFamily="2" charset="2"/>
              <a:buChar char="ü"/>
            </a:pPr>
            <a:r>
              <a:rPr lang="en-US" sz="3400" dirty="0" smtClean="0"/>
              <a:t>Cover crops can address these concerns but…</a:t>
            </a:r>
            <a:endParaRPr lang="en-US" sz="3400" dirty="0"/>
          </a:p>
          <a:p>
            <a:pPr marL="0" indent="0" algn="ctr">
              <a:lnSpc>
                <a:spcPct val="150000"/>
              </a:lnSpc>
              <a:buNone/>
            </a:pPr>
            <a:r>
              <a:rPr lang="en-US" sz="4300" b="1" dirty="0"/>
              <a:t>What is the potential for cover crops to reduce weeds and offset herbicide costs given cropping system constraints? </a:t>
            </a:r>
          </a:p>
          <a:p>
            <a:pPr marL="0" indent="0">
              <a:buNone/>
            </a:pPr>
            <a:endParaRPr lang="en-US"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07893" y="1996066"/>
            <a:ext cx="4207729" cy="3155797"/>
          </a:xfrm>
          <a:prstGeom prst="rect">
            <a:avLst/>
          </a:prstGeom>
          <a:ln>
            <a:solidFill>
              <a:schemeClr val="tx1"/>
            </a:solidFill>
          </a:ln>
        </p:spPr>
      </p:pic>
    </p:spTree>
    <p:extLst>
      <p:ext uri="{BB962C8B-B14F-4D97-AF65-F5344CB8AC3E}">
        <p14:creationId xmlns:p14="http://schemas.microsoft.com/office/powerpoint/2010/main" val="1156785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981307" y="218126"/>
            <a:ext cx="7122300" cy="754043"/>
          </a:xfrm>
          <a:noFill/>
        </p:spPr>
        <p:txBody>
          <a:bodyPr>
            <a:normAutofit/>
          </a:bodyPr>
          <a:lstStyle/>
          <a:p>
            <a:r>
              <a:rPr lang="en-US" sz="3600" dirty="0" smtClean="0"/>
              <a:t>Method and rationale for the review</a:t>
            </a:r>
            <a:endParaRPr lang="en-US" sz="3600" dirty="0"/>
          </a:p>
        </p:txBody>
      </p:sp>
      <p:sp>
        <p:nvSpPr>
          <p:cNvPr id="4" name="Content Placeholder 2"/>
          <p:cNvSpPr>
            <a:spLocks noGrp="1"/>
          </p:cNvSpPr>
          <p:nvPr>
            <p:ph idx="1"/>
          </p:nvPr>
        </p:nvSpPr>
        <p:spPr>
          <a:xfrm>
            <a:off x="660130" y="1319897"/>
            <a:ext cx="6006089" cy="4090276"/>
          </a:xfrm>
          <a:noFill/>
        </p:spPr>
        <p:txBody>
          <a:bodyPr>
            <a:noAutofit/>
          </a:bodyPr>
          <a:lstStyle/>
          <a:p>
            <a:pPr>
              <a:lnSpc>
                <a:spcPct val="100000"/>
              </a:lnSpc>
            </a:pPr>
            <a:r>
              <a:rPr lang="en-US" sz="2200" dirty="0" smtClean="0"/>
              <a:t>Meta-analysis: Systematic method to summarize prior research</a:t>
            </a:r>
          </a:p>
          <a:p>
            <a:pPr>
              <a:lnSpc>
                <a:spcPct val="100000"/>
              </a:lnSpc>
            </a:pPr>
            <a:r>
              <a:rPr lang="en-US" sz="2200" dirty="0" smtClean="0"/>
              <a:t>Targeted key word </a:t>
            </a:r>
            <a:r>
              <a:rPr lang="en-US" sz="2200" dirty="0"/>
              <a:t>search </a:t>
            </a:r>
            <a:r>
              <a:rPr lang="en-US" sz="2200" dirty="0" smtClean="0"/>
              <a:t>of experiments from database of publications</a:t>
            </a:r>
            <a:endParaRPr lang="en-US" sz="2200" dirty="0"/>
          </a:p>
          <a:p>
            <a:pPr>
              <a:lnSpc>
                <a:spcPct val="100000"/>
              </a:lnSpc>
            </a:pPr>
            <a:r>
              <a:rPr lang="en-US" sz="2200" dirty="0" smtClean="0"/>
              <a:t>Criteria:</a:t>
            </a:r>
            <a:endParaRPr lang="en-US" sz="2200" dirty="0"/>
          </a:p>
          <a:p>
            <a:pPr lvl="1">
              <a:lnSpc>
                <a:spcPct val="100000"/>
              </a:lnSpc>
            </a:pPr>
            <a:r>
              <a:rPr lang="en-US" sz="1900" dirty="0" smtClean="0"/>
              <a:t>Corn Belt state</a:t>
            </a:r>
          </a:p>
          <a:p>
            <a:pPr lvl="1">
              <a:lnSpc>
                <a:spcPct val="100000"/>
              </a:lnSpc>
            </a:pPr>
            <a:r>
              <a:rPr lang="en-US" sz="1900" dirty="0" smtClean="0"/>
              <a:t>Includes measurements of weed density (amount of weeds) </a:t>
            </a:r>
            <a:r>
              <a:rPr lang="en-US" sz="1900" dirty="0"/>
              <a:t>or weed </a:t>
            </a:r>
            <a:r>
              <a:rPr lang="en-US" sz="1900" dirty="0" smtClean="0"/>
              <a:t>biomass (size of weeds)</a:t>
            </a:r>
            <a:endParaRPr lang="en-US" sz="1900" dirty="0"/>
          </a:p>
          <a:p>
            <a:pPr lvl="1">
              <a:lnSpc>
                <a:spcPct val="100000"/>
              </a:lnSpc>
            </a:pPr>
            <a:r>
              <a:rPr lang="en-US" sz="1900" dirty="0"/>
              <a:t>Only fall planted cover crop before corn or soybean</a:t>
            </a:r>
          </a:p>
          <a:p>
            <a:pPr lvl="1">
              <a:lnSpc>
                <a:spcPct val="100000"/>
              </a:lnSpc>
            </a:pPr>
            <a:r>
              <a:rPr lang="en-US" sz="1900" dirty="0"/>
              <a:t>Only difference is +/- cover crop</a:t>
            </a:r>
          </a:p>
          <a:p>
            <a:pPr algn="ctr">
              <a:lnSpc>
                <a:spcPct val="100000"/>
              </a:lnSpc>
            </a:pPr>
            <a:r>
              <a:rPr lang="en-US" sz="2200" dirty="0" smtClean="0"/>
              <a:t>Can look for patterns of what is most (or least) effective such as </a:t>
            </a:r>
            <a:r>
              <a:rPr lang="en-US" sz="2200" dirty="0"/>
              <a:t>t</a:t>
            </a:r>
            <a:r>
              <a:rPr lang="en-US" sz="2200" dirty="0" smtClean="0"/>
              <a:t>ermination methods, </a:t>
            </a:r>
            <a:r>
              <a:rPr lang="en-US" sz="2200" dirty="0"/>
              <a:t>cover crop </a:t>
            </a:r>
            <a:r>
              <a:rPr lang="en-US" sz="2200" dirty="0" smtClean="0"/>
              <a:t>species, amount of cover crop biomass </a:t>
            </a:r>
            <a:endParaRPr lang="en-US" sz="2200" dirty="0"/>
          </a:p>
        </p:txBody>
      </p:sp>
      <p:pic>
        <p:nvPicPr>
          <p:cNvPr id="8" name="Picture 7">
            <a:extLst>
              <a:ext uri="{FF2B5EF4-FFF2-40B4-BE49-F238E27FC236}">
                <a16:creationId xmlns:a16="http://schemas.microsoft.com/office/drawing/2014/main" id="{593D1C1B-8689-4FA1-A5C5-753423C37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8979" y="1051340"/>
            <a:ext cx="3994310" cy="4754422"/>
          </a:xfrm>
          <a:prstGeom prst="rect">
            <a:avLst/>
          </a:prstGeom>
          <a:ln>
            <a:solidFill>
              <a:schemeClr val="tx1"/>
            </a:solidFill>
          </a:ln>
        </p:spPr>
      </p:pic>
      <p:grpSp>
        <p:nvGrpSpPr>
          <p:cNvPr id="2" name="Group 1"/>
          <p:cNvGrpSpPr/>
          <p:nvPr/>
        </p:nvGrpSpPr>
        <p:grpSpPr>
          <a:xfrm>
            <a:off x="7898774" y="1209681"/>
            <a:ext cx="3734515" cy="4284773"/>
            <a:chOff x="7898774" y="1209681"/>
            <a:chExt cx="3734515" cy="4284773"/>
          </a:xfrm>
        </p:grpSpPr>
        <p:sp>
          <p:nvSpPr>
            <p:cNvPr id="9" name="TextBox 8">
              <a:extLst>
                <a:ext uri="{FF2B5EF4-FFF2-40B4-BE49-F238E27FC236}">
                  <a16:creationId xmlns:a16="http://schemas.microsoft.com/office/drawing/2014/main" id="{5D45125A-B3A0-4941-871C-D7FABB159275}"/>
                </a:ext>
              </a:extLst>
            </p:cNvPr>
            <p:cNvSpPr txBox="1"/>
            <p:nvPr/>
          </p:nvSpPr>
          <p:spPr>
            <a:xfrm>
              <a:off x="7898774" y="1209681"/>
              <a:ext cx="1737360" cy="954107"/>
            </a:xfrm>
            <a:prstGeom prst="rect">
              <a:avLst/>
            </a:prstGeom>
            <a:noFill/>
          </p:spPr>
          <p:txBody>
            <a:bodyPr wrap="square" rtlCol="0">
              <a:spAutoFit/>
            </a:bodyPr>
            <a:lstStyle/>
            <a:p>
              <a:r>
                <a:rPr lang="en-US" sz="2800" b="1" dirty="0"/>
                <a:t>Cover crop</a:t>
              </a:r>
            </a:p>
          </p:txBody>
        </p:sp>
        <p:sp>
          <p:nvSpPr>
            <p:cNvPr id="10" name="TextBox 9">
              <a:extLst>
                <a:ext uri="{FF2B5EF4-FFF2-40B4-BE49-F238E27FC236}">
                  <a16:creationId xmlns:a16="http://schemas.microsoft.com/office/drawing/2014/main" id="{43E54194-4981-4FB6-BDC0-A07C6F65750E}"/>
                </a:ext>
              </a:extLst>
            </p:cNvPr>
            <p:cNvSpPr txBox="1"/>
            <p:nvPr/>
          </p:nvSpPr>
          <p:spPr>
            <a:xfrm>
              <a:off x="10405024" y="4109459"/>
              <a:ext cx="1228265" cy="1384995"/>
            </a:xfrm>
            <a:prstGeom prst="rect">
              <a:avLst/>
            </a:prstGeom>
            <a:noFill/>
          </p:spPr>
          <p:txBody>
            <a:bodyPr wrap="square" rtlCol="0">
              <a:spAutoFit/>
            </a:bodyPr>
            <a:lstStyle/>
            <a:p>
              <a:r>
                <a:rPr lang="en-US" sz="2800" b="1" dirty="0"/>
                <a:t>No cover crop</a:t>
              </a:r>
            </a:p>
          </p:txBody>
        </p:sp>
      </p:grpSp>
      <p:sp>
        <p:nvSpPr>
          <p:cNvPr id="5" name="Rectangle 4"/>
          <p:cNvSpPr/>
          <p:nvPr/>
        </p:nvSpPr>
        <p:spPr>
          <a:xfrm>
            <a:off x="660130" y="4995883"/>
            <a:ext cx="6258255" cy="124964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6705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41208" y="197236"/>
            <a:ext cx="8143201" cy="5187565"/>
          </a:xfrm>
          <a:prstGeom prst="rect">
            <a:avLst/>
          </a:prstGeom>
        </p:spPr>
      </p:pic>
      <p:sp>
        <p:nvSpPr>
          <p:cNvPr id="2" name="Rectangle 1"/>
          <p:cNvSpPr/>
          <p:nvPr/>
        </p:nvSpPr>
        <p:spPr>
          <a:xfrm>
            <a:off x="2556397" y="0"/>
            <a:ext cx="7070651" cy="646331"/>
          </a:xfrm>
          <a:prstGeom prst="rect">
            <a:avLst/>
          </a:prstGeom>
        </p:spPr>
        <p:txBody>
          <a:bodyPr wrap="square">
            <a:spAutoFit/>
          </a:bodyPr>
          <a:lstStyle/>
          <a:p>
            <a:pPr algn="ctr"/>
            <a:r>
              <a:rPr lang="en-US" sz="3600" dirty="0" smtClean="0"/>
              <a:t>Experiment locations</a:t>
            </a:r>
            <a:endParaRPr lang="en-US" sz="3600" dirty="0"/>
          </a:p>
        </p:txBody>
      </p:sp>
      <p:sp>
        <p:nvSpPr>
          <p:cNvPr id="3" name="Rectangle 2"/>
          <p:cNvSpPr/>
          <p:nvPr/>
        </p:nvSpPr>
        <p:spPr>
          <a:xfrm>
            <a:off x="1778880" y="5352672"/>
            <a:ext cx="4572000" cy="1200329"/>
          </a:xfrm>
          <a:prstGeom prst="rect">
            <a:avLst/>
          </a:prstGeom>
        </p:spPr>
        <p:txBody>
          <a:bodyPr>
            <a:spAutoFit/>
          </a:bodyPr>
          <a:lstStyle/>
          <a:p>
            <a:r>
              <a:rPr lang="en-US" dirty="0"/>
              <a:t> *Corn Belt = Illinois, Indiana, Iowa, Kansas, Michigan, Minnesota, Missouri, Nebraska, North Dakota, Ohio, South Dakota, and Wisconsin</a:t>
            </a:r>
          </a:p>
        </p:txBody>
      </p:sp>
      <p:sp>
        <p:nvSpPr>
          <p:cNvPr id="4" name="Oval 3"/>
          <p:cNvSpPr/>
          <p:nvPr/>
        </p:nvSpPr>
        <p:spPr>
          <a:xfrm>
            <a:off x="3695239" y="3803401"/>
            <a:ext cx="218393" cy="2256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4734607" y="3030770"/>
            <a:ext cx="218393" cy="2256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7276639" y="5469225"/>
            <a:ext cx="218393" cy="22562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7276639" y="5856089"/>
            <a:ext cx="218393" cy="2256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577328" y="5414903"/>
            <a:ext cx="2221992" cy="369332"/>
          </a:xfrm>
          <a:prstGeom prst="rect">
            <a:avLst/>
          </a:prstGeom>
          <a:noFill/>
        </p:spPr>
        <p:txBody>
          <a:bodyPr wrap="square" rtlCol="0">
            <a:spAutoFit/>
          </a:bodyPr>
          <a:lstStyle/>
          <a:p>
            <a:r>
              <a:rPr lang="en-US" dirty="0" smtClean="0"/>
              <a:t>Original</a:t>
            </a:r>
            <a:endParaRPr lang="en-US" dirty="0"/>
          </a:p>
        </p:txBody>
      </p:sp>
      <p:sp>
        <p:nvSpPr>
          <p:cNvPr id="10" name="TextBox 9"/>
          <p:cNvSpPr txBox="1"/>
          <p:nvPr/>
        </p:nvSpPr>
        <p:spPr>
          <a:xfrm>
            <a:off x="7577328" y="5784235"/>
            <a:ext cx="2221992" cy="369332"/>
          </a:xfrm>
          <a:prstGeom prst="rect">
            <a:avLst/>
          </a:prstGeom>
          <a:noFill/>
        </p:spPr>
        <p:txBody>
          <a:bodyPr wrap="square" rtlCol="0">
            <a:spAutoFit/>
          </a:bodyPr>
          <a:lstStyle/>
          <a:p>
            <a:r>
              <a:rPr lang="en-US" dirty="0" smtClean="0"/>
              <a:t>Updated</a:t>
            </a:r>
            <a:endParaRPr lang="en-US" dirty="0"/>
          </a:p>
        </p:txBody>
      </p:sp>
    </p:spTree>
    <p:extLst>
      <p:ext uri="{BB962C8B-B14F-4D97-AF65-F5344CB8AC3E}">
        <p14:creationId xmlns:p14="http://schemas.microsoft.com/office/powerpoint/2010/main" val="1951871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756" y="-125528"/>
            <a:ext cx="10515600" cy="1325563"/>
          </a:xfrm>
        </p:spPr>
        <p:txBody>
          <a:bodyPr/>
          <a:lstStyle/>
          <a:p>
            <a:r>
              <a:rPr lang="en-US" dirty="0" smtClean="0"/>
              <a:t>Summary of results</a:t>
            </a:r>
            <a:endParaRPr lang="en-US" dirty="0"/>
          </a:p>
        </p:txBody>
      </p:sp>
      <p:sp>
        <p:nvSpPr>
          <p:cNvPr id="3" name="Content Placeholder 2"/>
          <p:cNvSpPr>
            <a:spLocks noGrp="1"/>
          </p:cNvSpPr>
          <p:nvPr>
            <p:ph idx="1"/>
          </p:nvPr>
        </p:nvSpPr>
        <p:spPr>
          <a:xfrm>
            <a:off x="525967" y="1115121"/>
            <a:ext cx="6198219" cy="5943600"/>
          </a:xfrm>
        </p:spPr>
        <p:txBody>
          <a:bodyPr>
            <a:normAutofit/>
          </a:bodyPr>
          <a:lstStyle/>
          <a:p>
            <a:pPr lvl="0"/>
            <a:r>
              <a:rPr lang="en-US" dirty="0"/>
              <a:t>Across the Corn Belt, experiments show that cover crops are generally more effective at reducing weed biomass (size of weeds) compared to weed density (amount of weeds). </a:t>
            </a:r>
            <a:endParaRPr lang="en-US" dirty="0" smtClean="0"/>
          </a:p>
          <a:p>
            <a:pPr lvl="0"/>
            <a:r>
              <a:rPr lang="en-US" dirty="0" smtClean="0"/>
              <a:t>No </a:t>
            </a:r>
            <a:r>
              <a:rPr lang="en-US" dirty="0" smtClean="0"/>
              <a:t>differences </a:t>
            </a:r>
            <a:r>
              <a:rPr lang="en-US" dirty="0"/>
              <a:t>in the efficacy of weed control with different cover crop species. </a:t>
            </a:r>
            <a:endParaRPr lang="en-US" dirty="0" smtClean="0"/>
          </a:p>
          <a:p>
            <a:pPr lvl="0"/>
            <a:r>
              <a:rPr lang="en-US" dirty="0" smtClean="0"/>
              <a:t>No differences in </a:t>
            </a:r>
            <a:r>
              <a:rPr lang="en-US" dirty="0"/>
              <a:t>weed control if an experiment planted corn or soybean following the cover crop</a:t>
            </a:r>
            <a:r>
              <a:rPr lang="en-US" dirty="0" smtClean="0"/>
              <a:t>.</a:t>
            </a:r>
            <a:endParaRPr lang="en-US" dirty="0"/>
          </a:p>
          <a:p>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1815" y="1879987"/>
            <a:ext cx="4972101" cy="3729076"/>
          </a:xfrm>
          <a:prstGeom prst="rect">
            <a:avLst/>
          </a:prstGeom>
          <a:ln>
            <a:solidFill>
              <a:schemeClr val="tx1"/>
            </a:solidFill>
          </a:ln>
        </p:spPr>
      </p:pic>
    </p:spTree>
    <p:extLst>
      <p:ext uri="{BB962C8B-B14F-4D97-AF65-F5344CB8AC3E}">
        <p14:creationId xmlns:p14="http://schemas.microsoft.com/office/powerpoint/2010/main" val="3091920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756" y="255472"/>
            <a:ext cx="10515600" cy="1325563"/>
          </a:xfrm>
        </p:spPr>
        <p:txBody>
          <a:bodyPr/>
          <a:lstStyle/>
          <a:p>
            <a:r>
              <a:rPr lang="en-US" dirty="0" smtClean="0"/>
              <a:t>Results continued</a:t>
            </a:r>
            <a:endParaRPr lang="en-US" dirty="0"/>
          </a:p>
        </p:txBody>
      </p:sp>
      <p:sp>
        <p:nvSpPr>
          <p:cNvPr id="3" name="Content Placeholder 2"/>
          <p:cNvSpPr>
            <a:spLocks noGrp="1"/>
          </p:cNvSpPr>
          <p:nvPr>
            <p:ph idx="1"/>
          </p:nvPr>
        </p:nvSpPr>
        <p:spPr>
          <a:xfrm>
            <a:off x="436756" y="1471497"/>
            <a:ext cx="6198219" cy="5943600"/>
          </a:xfrm>
        </p:spPr>
        <p:txBody>
          <a:bodyPr>
            <a:normAutofit/>
          </a:bodyPr>
          <a:lstStyle/>
          <a:p>
            <a:pPr lvl="0"/>
            <a:r>
              <a:rPr lang="en-US" dirty="0" smtClean="0"/>
              <a:t>Timing is everything!</a:t>
            </a:r>
          </a:p>
          <a:p>
            <a:pPr lvl="0"/>
            <a:r>
              <a:rPr lang="en-US" dirty="0" smtClean="0"/>
              <a:t>Greater weed suppression when weeds measured in the spring (at cover crop termination) versus summer (at least six weeks post corn or soybean planting)</a:t>
            </a:r>
            <a:endParaRPr lang="en-US" dirty="0"/>
          </a:p>
        </p:txBody>
      </p:sp>
      <p:pic>
        <p:nvPicPr>
          <p:cNvPr id="5" name="Content Placeholder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58000" y="773377"/>
            <a:ext cx="5157124" cy="55055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358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1360</TotalTime>
  <Words>2124</Words>
  <Application>Microsoft Office PowerPoint</Application>
  <PresentationFormat>Widescreen</PresentationFormat>
  <Paragraphs>182</Paragraphs>
  <Slides>21</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Wingdings</vt:lpstr>
      <vt:lpstr>Office Theme</vt:lpstr>
      <vt:lpstr>Cover crops for weed control: What have we learned from Corn Belt experiments</vt:lpstr>
      <vt:lpstr>Tell us about your cover crop experience</vt:lpstr>
      <vt:lpstr>PowerPoint Presentation</vt:lpstr>
      <vt:lpstr>Topics</vt:lpstr>
      <vt:lpstr>Why consider cover crops for weed control in the Corn Belt?</vt:lpstr>
      <vt:lpstr>Method and rationale for the review</vt:lpstr>
      <vt:lpstr>PowerPoint Presentation</vt:lpstr>
      <vt:lpstr>Summary of results</vt:lpstr>
      <vt:lpstr>Results continued</vt:lpstr>
      <vt:lpstr>Opportunities for Nebraska</vt:lpstr>
      <vt:lpstr>Nebraska producers succeeding with cover crops</vt:lpstr>
      <vt:lpstr>North Platte experiment in the review</vt:lpstr>
      <vt:lpstr>PowerPoint Presentation</vt:lpstr>
      <vt:lpstr>What are the most important strategies for managing herbicide resistant weeds?</vt:lpstr>
      <vt:lpstr>PowerPoint Presentation</vt:lpstr>
      <vt:lpstr>PowerPoint Presentation</vt:lpstr>
      <vt:lpstr>Herbicide resistant weeds</vt:lpstr>
      <vt:lpstr>Herbicide resistant weeds: lessons from the Southeast</vt:lpstr>
      <vt:lpstr>Recent study in Pennsylvania </vt:lpstr>
      <vt:lpstr>Can cover crops be used for weed control in Nebraska?</vt:lpstr>
      <vt:lpstr>Thank you</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Andrea Basche</dc:creator>
  <cp:lastModifiedBy>Andrea Basche</cp:lastModifiedBy>
  <cp:revision>93</cp:revision>
  <dcterms:created xsi:type="dcterms:W3CDTF">2018-12-04T18:42:06Z</dcterms:created>
  <dcterms:modified xsi:type="dcterms:W3CDTF">2019-06-26T02:28:46Z</dcterms:modified>
</cp:coreProperties>
</file>

<file path=docProps/thumbnail.jpeg>
</file>